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25" r:id="rId1"/>
  </p:sldMasterIdLst>
  <p:notesMasterIdLst>
    <p:notesMasterId r:id="rId20"/>
  </p:notesMasterIdLst>
  <p:handoutMasterIdLst>
    <p:handoutMasterId r:id="rId21"/>
  </p:handoutMasterIdLst>
  <p:sldIdLst>
    <p:sldId id="696" r:id="rId2"/>
    <p:sldId id="672" r:id="rId3"/>
    <p:sldId id="700" r:id="rId4"/>
    <p:sldId id="701" r:id="rId5"/>
    <p:sldId id="697" r:id="rId6"/>
    <p:sldId id="702" r:id="rId7"/>
    <p:sldId id="703" r:id="rId8"/>
    <p:sldId id="698" r:id="rId9"/>
    <p:sldId id="704" r:id="rId10"/>
    <p:sldId id="705" r:id="rId11"/>
    <p:sldId id="710" r:id="rId12"/>
    <p:sldId id="711" r:id="rId13"/>
    <p:sldId id="712" r:id="rId14"/>
    <p:sldId id="713" r:id="rId15"/>
    <p:sldId id="699" r:id="rId16"/>
    <p:sldId id="707" r:id="rId17"/>
    <p:sldId id="708" r:id="rId18"/>
    <p:sldId id="673" r:id="rId19"/>
  </p:sldIdLst>
  <p:sldSz cx="12192000" cy="6858000"/>
  <p:notesSz cx="7099300" cy="10234613"/>
  <p:defaultTex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p:defaultTextStyle>
  <p:extLst>
    <p:ext uri="{EFAFB233-063F-42B5-8137-9DF3F51BA10A}">
      <p15:sldGuideLst xmlns:p15="http://schemas.microsoft.com/office/powerpoint/2012/main">
        <p15:guide id="1" orient="horz" pos="2160" userDrawn="1">
          <p15:clr>
            <a:srgbClr val="A4A3A4"/>
          </p15:clr>
        </p15:guide>
        <p15:guide id="2" orient="horz" pos="618" userDrawn="1">
          <p15:clr>
            <a:srgbClr val="A4A3A4"/>
          </p15:clr>
        </p15:guide>
        <p15:guide id="3" orient="horz" pos="4042" userDrawn="1">
          <p15:clr>
            <a:srgbClr val="A4A3A4"/>
          </p15:clr>
        </p15:guide>
        <p15:guide id="4" pos="7499" userDrawn="1">
          <p15:clr>
            <a:srgbClr val="A4A3A4"/>
          </p15:clr>
        </p15:guide>
        <p15:guide id="5" pos="211" userDrawn="1">
          <p15:clr>
            <a:srgbClr val="A4A3A4"/>
          </p15:clr>
        </p15:guide>
        <p15:guide id="6" pos="3840" userDrawn="1">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5BD"/>
    <a:srgbClr val="C0C0C0"/>
    <a:srgbClr val="000000"/>
    <a:srgbClr val="41BEFF"/>
    <a:srgbClr val="FF8000"/>
    <a:srgbClr val="CB6C1D"/>
    <a:srgbClr val="ECE8C2"/>
    <a:srgbClr val="91AC6B"/>
    <a:srgbClr val="074F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Keine Formatvorlage, Tabellengitternetz">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374" autoAdjust="0"/>
    <p:restoredTop sz="96327" autoAdjust="0"/>
  </p:normalViewPr>
  <p:slideViewPr>
    <p:cSldViewPr>
      <p:cViewPr varScale="1">
        <p:scale>
          <a:sx n="157" d="100"/>
          <a:sy n="157" d="100"/>
        </p:scale>
        <p:origin x="1072" y="168"/>
      </p:cViewPr>
      <p:guideLst>
        <p:guide orient="horz" pos="2160"/>
        <p:guide orient="horz" pos="618"/>
        <p:guide orient="horz" pos="4042"/>
        <p:guide pos="7499"/>
        <p:guide pos="211"/>
        <p:guide pos="3840"/>
      </p:guideLst>
    </p:cSldViewPr>
  </p:slideViewPr>
  <p:outlineViewPr>
    <p:cViewPr>
      <p:scale>
        <a:sx n="33" d="100"/>
        <a:sy n="33" d="100"/>
      </p:scale>
      <p:origin x="0" y="3909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3186" y="96"/>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525568" y="189833"/>
            <a:ext cx="3496595"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39" name="Rectangle 3"/>
          <p:cNvSpPr>
            <a:spLocks noGrp="1" noChangeArrowheads="1"/>
          </p:cNvSpPr>
          <p:nvPr>
            <p:ph type="dt" sz="quarter" idx="1"/>
          </p:nvPr>
        </p:nvSpPr>
        <p:spPr bwMode="auto">
          <a:xfrm>
            <a:off x="4338830" y="189833"/>
            <a:ext cx="2208376"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0" name="Rectangle 4"/>
          <p:cNvSpPr>
            <a:spLocks noGrp="1" noChangeArrowheads="1"/>
          </p:cNvSpPr>
          <p:nvPr>
            <p:ph type="ftr" sz="quarter" idx="2"/>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1" name="Rectangle 5"/>
          <p:cNvSpPr>
            <a:spLocks noGrp="1" noChangeArrowheads="1"/>
          </p:cNvSpPr>
          <p:nvPr>
            <p:ph type="sldNum" sz="quarter" idx="3"/>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TUM Neue Helvetica 55 Regular" charset="0"/>
                <a:cs typeface="+mn-cs"/>
              </a:defRPr>
            </a:lvl1pPr>
          </a:lstStyle>
          <a:p>
            <a:pPr>
              <a:defRPr/>
            </a:pPr>
            <a:fld id="{6F17E718-27D7-4FA6-ACF7-4EB047CCD802}" type="slidenum">
              <a:rPr lang="de-DE">
                <a:latin typeface="Arial Unicode MS" pitchFamily="34" charset="-128"/>
              </a:rPr>
              <a:pPr>
                <a:defRPr/>
              </a:pPr>
              <a:t>‹Nr.›</a:t>
            </a:fld>
            <a:endParaRPr lang="de-DE" dirty="0">
              <a:latin typeface="Arial Unicode MS" pitchFamily="34" charset="-128"/>
            </a:endParaRPr>
          </a:p>
        </p:txBody>
      </p:sp>
    </p:spTree>
    <p:extLst>
      <p:ext uri="{BB962C8B-B14F-4D97-AF65-F5344CB8AC3E}">
        <p14:creationId xmlns:p14="http://schemas.microsoft.com/office/powerpoint/2010/main" val="1791959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099" name="Rectangle 3"/>
          <p:cNvSpPr>
            <a:spLocks noGrp="1" noChangeArrowheads="1"/>
          </p:cNvSpPr>
          <p:nvPr>
            <p:ph type="dt" idx="1"/>
          </p:nvPr>
        </p:nvSpPr>
        <p:spPr bwMode="auto">
          <a:xfrm>
            <a:off x="4022163"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Arial Unicode MS" pitchFamily="34" charset="-128"/>
                <a:cs typeface="+mn-cs"/>
              </a:defRPr>
            </a:lvl1pPr>
          </a:lstStyle>
          <a:p>
            <a:pPr>
              <a:defRPr/>
            </a:pPr>
            <a:endParaRPr lang="de-DE" dirty="0"/>
          </a:p>
        </p:txBody>
      </p:sp>
      <p:sp>
        <p:nvSpPr>
          <p:cNvPr id="29700" name="Rectangle 4"/>
          <p:cNvSpPr>
            <a:spLocks noGrp="1" noRot="1" noChangeAspect="1" noChangeArrowheads="1" noTextEdit="1"/>
          </p:cNvSpPr>
          <p:nvPr>
            <p:ph type="sldImg" idx="2"/>
          </p:nvPr>
        </p:nvSpPr>
        <p:spPr bwMode="auto">
          <a:xfrm>
            <a:off x="141288" y="769938"/>
            <a:ext cx="6816725" cy="38354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46685" y="4862015"/>
            <a:ext cx="5205932" cy="4605085"/>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4102" name="Rectangle 6"/>
          <p:cNvSpPr>
            <a:spLocks noGrp="1" noChangeArrowheads="1"/>
          </p:cNvSpPr>
          <p:nvPr>
            <p:ph type="ftr" sz="quarter" idx="4"/>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103" name="Rectangle 7"/>
          <p:cNvSpPr>
            <a:spLocks noGrp="1" noChangeArrowheads="1"/>
          </p:cNvSpPr>
          <p:nvPr>
            <p:ph type="sldNum" sz="quarter" idx="5"/>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Arial Unicode MS" pitchFamily="34" charset="-128"/>
                <a:cs typeface="+mn-cs"/>
              </a:defRPr>
            </a:lvl1pPr>
          </a:lstStyle>
          <a:p>
            <a:pPr>
              <a:defRPr/>
            </a:pPr>
            <a:fld id="{D1CBFA17-2001-43FC-BD93-086B619BC2A9}" type="slidenum">
              <a:rPr lang="de-DE" smtClean="0"/>
              <a:pPr>
                <a:defRPr/>
              </a:pPr>
              <a:t>‹Nr.›</a:t>
            </a:fld>
            <a:endParaRPr lang="de-DE" dirty="0"/>
          </a:p>
        </p:txBody>
      </p:sp>
    </p:spTree>
    <p:extLst>
      <p:ext uri="{BB962C8B-B14F-4D97-AF65-F5344CB8AC3E}">
        <p14:creationId xmlns:p14="http://schemas.microsoft.com/office/powerpoint/2010/main" val="11324472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Unicode MS" pitchFamily="34" charset="-128"/>
        <a:ea typeface="+mn-ea"/>
        <a:cs typeface="+mn-cs"/>
      </a:defRPr>
    </a:lvl1pPr>
    <a:lvl2pPr marL="457200" algn="l" rtl="0" eaLnBrk="0" fontAlgn="base" hangingPunct="0">
      <a:spcBef>
        <a:spcPct val="30000"/>
      </a:spcBef>
      <a:spcAft>
        <a:spcPct val="0"/>
      </a:spcAft>
      <a:defRPr sz="1200" kern="1200">
        <a:solidFill>
          <a:schemeClr val="tx1"/>
        </a:solidFill>
        <a:latin typeface="Arial Unicode MS" pitchFamily="34" charset="-128"/>
        <a:ea typeface="+mn-ea"/>
        <a:cs typeface="+mn-cs"/>
      </a:defRPr>
    </a:lvl2pPr>
    <a:lvl3pPr marL="914400" algn="l" rtl="0" eaLnBrk="0" fontAlgn="base" hangingPunct="0">
      <a:spcBef>
        <a:spcPct val="30000"/>
      </a:spcBef>
      <a:spcAft>
        <a:spcPct val="0"/>
      </a:spcAft>
      <a:defRPr sz="1200" kern="1200">
        <a:solidFill>
          <a:schemeClr val="tx1"/>
        </a:solidFill>
        <a:latin typeface="Arial Unicode MS" pitchFamily="34" charset="-128"/>
        <a:ea typeface="+mn-ea"/>
        <a:cs typeface="+mn-cs"/>
      </a:defRPr>
    </a:lvl3pPr>
    <a:lvl4pPr marL="1371600" algn="l" rtl="0" eaLnBrk="0" fontAlgn="base" hangingPunct="0">
      <a:spcBef>
        <a:spcPct val="30000"/>
      </a:spcBef>
      <a:spcAft>
        <a:spcPct val="0"/>
      </a:spcAft>
      <a:defRPr sz="1200" kern="1200">
        <a:solidFill>
          <a:schemeClr val="tx1"/>
        </a:solidFill>
        <a:latin typeface="Arial Unicode MS" pitchFamily="34" charset="-128"/>
        <a:ea typeface="+mn-ea"/>
        <a:cs typeface="+mn-cs"/>
      </a:defRPr>
    </a:lvl4pPr>
    <a:lvl5pPr marL="1828800" algn="l" rtl="0" eaLnBrk="0" fontAlgn="base" hangingPunct="0">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1</a:t>
            </a:fld>
            <a:endParaRPr lang="de-DE" dirty="0"/>
          </a:p>
        </p:txBody>
      </p:sp>
    </p:spTree>
    <p:extLst>
      <p:ext uri="{BB962C8B-B14F-4D97-AF65-F5344CB8AC3E}">
        <p14:creationId xmlns:p14="http://schemas.microsoft.com/office/powerpoint/2010/main" val="2367236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a:t>
            </a:fld>
            <a:endParaRPr lang="de-DE" dirty="0"/>
          </a:p>
        </p:txBody>
      </p:sp>
    </p:spTree>
    <p:extLst>
      <p:ext uri="{BB962C8B-B14F-4D97-AF65-F5344CB8AC3E}">
        <p14:creationId xmlns:p14="http://schemas.microsoft.com/office/powerpoint/2010/main" val="3278537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5</a:t>
            </a:fld>
            <a:endParaRPr lang="de-DE" dirty="0"/>
          </a:p>
        </p:txBody>
      </p:sp>
    </p:spTree>
    <p:extLst>
      <p:ext uri="{BB962C8B-B14F-4D97-AF65-F5344CB8AC3E}">
        <p14:creationId xmlns:p14="http://schemas.microsoft.com/office/powerpoint/2010/main" val="3639388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8</a:t>
            </a:fld>
            <a:endParaRPr lang="de-DE" dirty="0"/>
          </a:p>
        </p:txBody>
      </p:sp>
    </p:spTree>
    <p:extLst>
      <p:ext uri="{BB962C8B-B14F-4D97-AF65-F5344CB8AC3E}">
        <p14:creationId xmlns:p14="http://schemas.microsoft.com/office/powerpoint/2010/main" val="2841068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15</a:t>
            </a:fld>
            <a:endParaRPr lang="de-DE" dirty="0"/>
          </a:p>
        </p:txBody>
      </p:sp>
    </p:spTree>
    <p:extLst>
      <p:ext uri="{BB962C8B-B14F-4D97-AF65-F5344CB8AC3E}">
        <p14:creationId xmlns:p14="http://schemas.microsoft.com/office/powerpoint/2010/main" val="240479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18</a:t>
            </a:fld>
            <a:endParaRPr lang="de-DE" dirty="0"/>
          </a:p>
        </p:txBody>
      </p:sp>
    </p:spTree>
    <p:extLst>
      <p:ext uri="{BB962C8B-B14F-4D97-AF65-F5344CB8AC3E}">
        <p14:creationId xmlns:p14="http://schemas.microsoft.com/office/powerpoint/2010/main" val="39199374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hyperlink" Target="http://wwwmatthes.in.tum.de/" TargetMode="External"/><Relationship Id="rId4" Type="http://schemas.openxmlformats.org/officeDocument/2006/relationships/image" Target="../media/image6.gi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1" name="Grafik 10"/>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7616" y="2"/>
            <a:ext cx="12192000" cy="6857999"/>
          </a:xfrm>
          <a:prstGeom prst="rect">
            <a:avLst/>
          </a:prstGeom>
        </p:spPr>
      </p:pic>
      <p:sp>
        <p:nvSpPr>
          <p:cNvPr id="10" name="Rechteck 9"/>
          <p:cNvSpPr/>
          <p:nvPr userDrawn="1"/>
        </p:nvSpPr>
        <p:spPr>
          <a:xfrm>
            <a:off x="0" y="0"/>
            <a:ext cx="12192000" cy="4196080"/>
          </a:xfrm>
          <a:prstGeom prst="rect">
            <a:avLst/>
          </a:prstGeom>
          <a:gradFill flip="none" rotWithShape="1">
            <a:gsLst>
              <a:gs pos="23000">
                <a:schemeClr val="bg1">
                  <a:alpha val="85000"/>
                </a:schemeClr>
              </a:gs>
              <a:gs pos="93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7" name="Titel 1"/>
          <p:cNvSpPr>
            <a:spLocks noGrp="1"/>
          </p:cNvSpPr>
          <p:nvPr>
            <p:ph type="title" hasCustomPrompt="1"/>
          </p:nvPr>
        </p:nvSpPr>
        <p:spPr>
          <a:xfrm>
            <a:off x="431371" y="3538641"/>
            <a:ext cx="11432843" cy="679774"/>
          </a:xfrm>
          <a:prstGeom prst="rect">
            <a:avLst/>
          </a:prstGeom>
          <a:solidFill>
            <a:schemeClr val="bg1"/>
          </a:solidFill>
          <a:ln>
            <a:noFill/>
          </a:ln>
        </p:spPr>
        <p:txBody>
          <a:bodyPr wrap="square" tIns="144000" bIns="72000" anchor="b" anchorCtr="0">
            <a:spAutoFit/>
          </a:bodyPr>
          <a:lstStyle>
            <a:lvl1pPr marL="180000" algn="l">
              <a:defRPr sz="3000" b="0" i="0" baseline="0">
                <a:solidFill>
                  <a:schemeClr val="tx2"/>
                </a:solidFill>
                <a:latin typeface="+mj-lt"/>
                <a:cs typeface="Arial"/>
              </a:defRPr>
            </a:lvl1pPr>
          </a:lstStyle>
          <a:p>
            <a:r>
              <a:rPr lang="en-US" noProof="0" dirty="0"/>
              <a:t>&lt;Title&gt;</a:t>
            </a:r>
          </a:p>
        </p:txBody>
      </p:sp>
      <p:sp>
        <p:nvSpPr>
          <p:cNvPr id="22" name="Textplatzhalter 4"/>
          <p:cNvSpPr>
            <a:spLocks noGrp="1"/>
          </p:cNvSpPr>
          <p:nvPr>
            <p:ph type="body" sz="quarter" idx="10" hasCustomPrompt="1"/>
          </p:nvPr>
        </p:nvSpPr>
        <p:spPr>
          <a:xfrm>
            <a:off x="431373" y="4211796"/>
            <a:ext cx="11431346" cy="338554"/>
          </a:xfrm>
          <a:prstGeom prst="rect">
            <a:avLst/>
          </a:prstGeom>
          <a:solidFill>
            <a:srgbClr val="FFFFFF"/>
          </a:solidFill>
          <a:ln>
            <a:noFill/>
          </a:ln>
        </p:spPr>
        <p:txBody>
          <a:bodyPr wrap="square">
            <a:spAutoFit/>
          </a:bodyPr>
          <a:lstStyle>
            <a:lvl1pPr marL="180000" indent="0">
              <a:buFontTx/>
              <a:buNone/>
              <a:defRPr sz="1600" b="0" baseline="0">
                <a:solidFill>
                  <a:schemeClr val="tx1">
                    <a:lumMod val="60000"/>
                    <a:lumOff val="40000"/>
                  </a:schemeClr>
                </a:solidFill>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&lt;Presenter&gt; </a:t>
            </a:r>
          </a:p>
        </p:txBody>
      </p:sp>
      <p:pic>
        <p:nvPicPr>
          <p:cNvPr id="9" name="Grafik 8"/>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31371" y="398812"/>
            <a:ext cx="997527" cy="320040"/>
          </a:xfrm>
          <a:prstGeom prst="rect">
            <a:avLst/>
          </a:prstGeom>
        </p:spPr>
      </p:pic>
      <p:pic>
        <p:nvPicPr>
          <p:cNvPr id="12" name="Grafik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
        <p:nvSpPr>
          <p:cNvPr id="25" name="Textfeld 24"/>
          <p:cNvSpPr txBox="1"/>
          <p:nvPr userDrawn="1"/>
        </p:nvSpPr>
        <p:spPr>
          <a:xfrm>
            <a:off x="425454" y="4643381"/>
            <a:ext cx="11438759" cy="1440734"/>
          </a:xfrm>
          <a:prstGeom prst="rect">
            <a:avLst/>
          </a:prstGeom>
          <a:solidFill>
            <a:schemeClr val="accent6">
              <a:lumMod val="20000"/>
              <a:lumOff val="80000"/>
            </a:schemeClr>
          </a:solidFill>
          <a:ln>
            <a:noFill/>
          </a:ln>
        </p:spPr>
        <p:txBody>
          <a:bodyPr wrap="square" lIns="252000" tIns="180000" rIns="180000" bIns="180000" rtlCol="0">
            <a:spAutoFit/>
          </a:bodyPr>
          <a:lstStyle/>
          <a:p>
            <a:pPr marL="0" indent="0"/>
            <a:r>
              <a:rPr lang="en-US" sz="1400" b="0" i="0" kern="1200" noProof="1">
                <a:solidFill>
                  <a:schemeClr val="tx1">
                    <a:lumMod val="65000"/>
                    <a:lumOff val="35000"/>
                  </a:schemeClr>
                </a:solidFill>
                <a:latin typeface="Arial" charset="0"/>
                <a:ea typeface="+mn-ea"/>
                <a:cs typeface="Arial"/>
              </a:rPr>
              <a:t>Chair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Software</a:t>
            </a:r>
            <a:r>
              <a:rPr lang="en-US" sz="1400" b="0" i="0" kern="1200" baseline="0" noProof="1">
                <a:solidFill>
                  <a:schemeClr val="tx1">
                    <a:lumMod val="65000"/>
                    <a:lumOff val="35000"/>
                  </a:schemeClr>
                </a:solidFill>
                <a:latin typeface="Arial" charset="0"/>
                <a:ea typeface="+mn-ea"/>
                <a:cs typeface="Arial"/>
              </a:rPr>
              <a:t> Engineering for Business Information Systems </a:t>
            </a:r>
            <a:r>
              <a:rPr lang="en-US" sz="1400" b="0" i="0" kern="1200" noProof="1">
                <a:solidFill>
                  <a:schemeClr val="tx1">
                    <a:lumMod val="65000"/>
                    <a:lumOff val="35000"/>
                  </a:schemeClr>
                </a:solidFill>
                <a:latin typeface="Arial" charset="0"/>
                <a:ea typeface="+mn-ea"/>
                <a:cs typeface="Arial"/>
              </a:rPr>
              <a:t>(sebis) </a:t>
            </a:r>
          </a:p>
          <a:p>
            <a:pPr marL="0" indent="0"/>
            <a:r>
              <a:rPr lang="en-US" sz="1400" b="0" i="0" kern="1200" noProof="1">
                <a:solidFill>
                  <a:schemeClr val="tx1">
                    <a:lumMod val="65000"/>
                    <a:lumOff val="35000"/>
                  </a:schemeClr>
                </a:solidFill>
                <a:latin typeface="Arial" charset="0"/>
                <a:ea typeface="+mn-ea"/>
                <a:cs typeface="Arial"/>
              </a:rPr>
              <a:t>Department of Computer Science</a:t>
            </a:r>
          </a:p>
          <a:p>
            <a:pPr marL="0" indent="0"/>
            <a:r>
              <a:rPr lang="en-US" sz="1400" b="0" i="0" kern="1200" baseline="0" noProof="1">
                <a:solidFill>
                  <a:schemeClr val="tx1">
                    <a:lumMod val="65000"/>
                    <a:lumOff val="35000"/>
                  </a:schemeClr>
                </a:solidFill>
                <a:latin typeface="Arial" charset="0"/>
                <a:ea typeface="+mn-ea"/>
                <a:cs typeface="Arial"/>
              </a:rPr>
              <a:t>School of Computation, Information and Technology (CIT) </a:t>
            </a:r>
            <a:endParaRPr lang="en-US" sz="1400" b="0" i="0" kern="1200" noProof="1">
              <a:solidFill>
                <a:schemeClr val="tx1">
                  <a:lumMod val="65000"/>
                  <a:lumOff val="35000"/>
                </a:schemeClr>
              </a:solidFill>
              <a:latin typeface="Arial" charset="0"/>
              <a:ea typeface="+mn-ea"/>
              <a:cs typeface="Arial"/>
            </a:endParaRPr>
          </a:p>
          <a:p>
            <a:pPr marL="0" indent="0"/>
            <a:r>
              <a:rPr lang="en-US" sz="1400" b="0" i="0" kern="1200" noProof="1">
                <a:solidFill>
                  <a:schemeClr val="bg1">
                    <a:lumMod val="50000"/>
                  </a:schemeClr>
                </a:solidFill>
                <a:latin typeface="Arial" charset="0"/>
                <a:ea typeface="+mn-ea"/>
                <a:cs typeface="Arial"/>
              </a:rPr>
              <a:t>Technical University of Munich (TUM)</a:t>
            </a:r>
          </a:p>
          <a:p>
            <a:pPr marL="0" indent="0" algn="l" rtl="0" fontAlgn="base">
              <a:spcBef>
                <a:spcPct val="0"/>
              </a:spcBef>
              <a:spcAft>
                <a:spcPct val="0"/>
              </a:spcAft>
            </a:pPr>
            <a:r>
              <a:rPr lang="en-US" sz="1400" b="0" i="0" u="sng" kern="1200" noProof="1">
                <a:solidFill>
                  <a:schemeClr val="bg1">
                    <a:lumMod val="50000"/>
                  </a:schemeClr>
                </a:solidFill>
                <a:latin typeface="Arial" charset="0"/>
                <a:ea typeface="+mn-ea"/>
                <a:cs typeface="Arial"/>
              </a:rPr>
              <a:t>wwwmatthes.in.tum.de</a:t>
            </a:r>
            <a:endParaRPr lang="en-US" sz="1400" b="0" i="0" u="sng" kern="1200" dirty="0" err="1">
              <a:solidFill>
                <a:schemeClr val="bg1">
                  <a:lumMod val="50000"/>
                </a:schemeClr>
              </a:solidFill>
              <a:latin typeface="Arial" charset="0"/>
              <a:ea typeface="+mn-ea"/>
              <a:cs typeface="Arial"/>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Gliederun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34435" y="981076"/>
            <a:ext cx="11523135" cy="5400675"/>
          </a:xfrm>
        </p:spPr>
        <p:txBody>
          <a:bodyPr>
            <a:normAutofit/>
          </a:bodyPr>
          <a:lstStyle>
            <a:lvl1pPr>
              <a:defRPr>
                <a:latin typeface="+mn-lt"/>
              </a:defRPr>
            </a:lvl1pPr>
            <a:lvl2pPr>
              <a:buClr>
                <a:schemeClr val="tx2"/>
              </a:buClr>
              <a:defRPr lang="de-DE" sz="1800" dirty="0" smtClean="0">
                <a:solidFill>
                  <a:schemeClr val="tx1"/>
                </a:solidFill>
                <a:latin typeface="+mn-lt"/>
                <a:cs typeface="Arial Unicode MS" pitchFamily="34" charset="-128"/>
              </a:defRPr>
            </a:lvl2pPr>
            <a:lvl3pPr>
              <a:buClr>
                <a:schemeClr val="tx2"/>
              </a:buClr>
              <a:defRPr>
                <a:solidFill>
                  <a:schemeClr val="tx1"/>
                </a:solidFill>
                <a:latin typeface="+mn-lt"/>
              </a:defRPr>
            </a:lvl3pPr>
            <a:lvl4pPr>
              <a:buClr>
                <a:schemeClr val="tx2"/>
              </a:buClr>
              <a:defRPr>
                <a:solidFill>
                  <a:schemeClr val="tx1"/>
                </a:solidFill>
                <a:latin typeface="+mn-lt"/>
              </a:defRPr>
            </a:lvl4pPr>
            <a:lvl5pPr>
              <a:buClr>
                <a:schemeClr val="tx2"/>
              </a:buClr>
              <a:defRPr>
                <a:solidFill>
                  <a:schemeClr val="tx1"/>
                </a:solidFill>
              </a:defRPr>
            </a:lvl5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p:cNvSpPr>
            <a:spLocks noGrp="1"/>
          </p:cNvSpPr>
          <p:nvPr>
            <p:ph type="title" hasCustomPrompt="1"/>
          </p:nvPr>
        </p:nvSpPr>
        <p:spPr>
          <a:xfrm>
            <a:off x="334437" y="44452"/>
            <a:ext cx="10586099" cy="720725"/>
          </a:xfrm>
        </p:spPr>
        <p:txBody>
          <a:bodyPr/>
          <a:lstStyle>
            <a:lvl1pPr>
              <a:defRPr>
                <a:latin typeface="+mj-lt"/>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atin typeface="+mn-lt"/>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atin typeface="+mn-lt"/>
              </a:defRPr>
            </a:lvl1pPr>
          </a:lstStyle>
          <a:p>
            <a:pPr>
              <a:defRPr/>
            </a:pPr>
            <a:r>
              <a:rPr lang="en-US"/>
              <a:t>230327 Nicolas Klein Improving Conversational Analytics</a:t>
            </a:r>
            <a:endParaRPr lang="de-DE" dirty="0"/>
          </a:p>
        </p:txBody>
      </p:sp>
      <p:sp>
        <p:nvSpPr>
          <p:cNvPr id="6" name="Rectangle 6"/>
          <p:cNvSpPr>
            <a:spLocks noGrp="1" noChangeArrowheads="1"/>
          </p:cNvSpPr>
          <p:nvPr>
            <p:ph type="sldNum" sz="quarter" idx="12"/>
          </p:nvPr>
        </p:nvSpPr>
        <p:spPr>
          <a:ln/>
        </p:spPr>
        <p:txBody>
          <a:bodyPr/>
          <a:lstStyle>
            <a:lvl1pPr>
              <a:defRPr>
                <a:latin typeface="+mn-lt"/>
              </a:defRPr>
            </a:lvl1pPr>
          </a:lstStyle>
          <a:p>
            <a:pPr>
              <a:defRPr/>
            </a:pPr>
            <a:fld id="{E201E5CB-5EE0-4EA4-87FF-7D8A79A61969}" type="slidenum">
              <a:rPr lang="de-DE" smtClean="0"/>
              <a:pPr>
                <a:defRPr/>
              </a:pPr>
              <a:t>‹Nr.›</a:t>
            </a:fld>
            <a:endParaRPr lang="de-DE"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Ende">
    <p:spTree>
      <p:nvGrpSpPr>
        <p:cNvPr id="1" name=""/>
        <p:cNvGrpSpPr/>
        <p:nvPr/>
      </p:nvGrpSpPr>
      <p:grpSpPr>
        <a:xfrm>
          <a:off x="0" y="0"/>
          <a:ext cx="0" cy="0"/>
          <a:chOff x="0" y="0"/>
          <a:chExt cx="0" cy="0"/>
        </a:xfrm>
      </p:grpSpPr>
      <p:pic>
        <p:nvPicPr>
          <p:cNvPr id="13" name="Picture 3" descr="Gebaeude_Fahne"/>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0" y="-27384"/>
            <a:ext cx="12192000" cy="68936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p:nvPr userDrawn="1"/>
        </p:nvSpPr>
        <p:spPr>
          <a:xfrm>
            <a:off x="767407" y="1743185"/>
            <a:ext cx="3240361" cy="4566135"/>
          </a:xfrm>
          <a:prstGeom prst="rect">
            <a:avLst/>
          </a:prstGeom>
          <a:solidFill>
            <a:schemeClr val="bg1"/>
          </a:solid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dirty="0">
              <a:latin typeface="+mn-lt"/>
            </a:endParaRPr>
          </a:p>
        </p:txBody>
      </p:sp>
      <p:pic>
        <p:nvPicPr>
          <p:cNvPr id="18" name="Grafik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049370" y="2024110"/>
            <a:ext cx="682753" cy="359665"/>
          </a:xfrm>
          <a:prstGeom prst="rect">
            <a:avLst/>
          </a:prstGeom>
        </p:spPr>
      </p:pic>
      <p:pic>
        <p:nvPicPr>
          <p:cNvPr id="22" name="Bild 10" descr="sebis-Logo.gif"/>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098009" y="2514436"/>
            <a:ext cx="720000" cy="230880"/>
          </a:xfrm>
          <a:prstGeom prst="rect">
            <a:avLst/>
          </a:prstGeom>
        </p:spPr>
      </p:pic>
      <p:sp>
        <p:nvSpPr>
          <p:cNvPr id="24" name="Textfeld 23"/>
          <p:cNvSpPr txBox="1"/>
          <p:nvPr userDrawn="1"/>
        </p:nvSpPr>
        <p:spPr>
          <a:xfrm>
            <a:off x="1040407" y="4123820"/>
            <a:ext cx="2751118" cy="2031325"/>
          </a:xfrm>
          <a:prstGeom prst="rect">
            <a:avLst/>
          </a:prstGeom>
          <a:noFill/>
        </p:spPr>
        <p:txBody>
          <a:bodyPr wrap="square" rtlCol="0">
            <a:spAutoFit/>
          </a:bodyPr>
          <a:lstStyle/>
          <a:p>
            <a:r>
              <a:rPr lang="en-AU" sz="1050" kern="1200" noProof="0" dirty="0">
                <a:solidFill>
                  <a:schemeClr val="tx1"/>
                </a:solidFill>
                <a:effectLst/>
                <a:latin typeface="+mn-lt"/>
                <a:ea typeface="+mn-ea"/>
                <a:cs typeface="Arial" pitchFamily="34" charset="0"/>
              </a:rPr>
              <a:t>Technical University of Munich (TUM)</a:t>
            </a:r>
          </a:p>
          <a:p>
            <a:r>
              <a:rPr lang="en-AU" sz="1050" kern="1200" noProof="0" dirty="0">
                <a:solidFill>
                  <a:schemeClr val="tx1"/>
                </a:solidFill>
                <a:effectLst/>
                <a:latin typeface="+mn-lt"/>
                <a:ea typeface="+mn-ea"/>
                <a:cs typeface="Arial" pitchFamily="34" charset="0"/>
              </a:rPr>
              <a:t>TUM School of CIT</a:t>
            </a:r>
            <a:br>
              <a:rPr lang="en-AU" sz="1050" kern="1200" noProof="0" dirty="0">
                <a:solidFill>
                  <a:schemeClr val="tx1"/>
                </a:solidFill>
                <a:effectLst/>
                <a:latin typeface="+mn-lt"/>
                <a:ea typeface="+mn-ea"/>
                <a:cs typeface="Arial" pitchFamily="34" charset="0"/>
              </a:rPr>
            </a:br>
            <a:r>
              <a:rPr lang="en-AU" sz="1050" kern="1200" noProof="0" dirty="0">
                <a:solidFill>
                  <a:schemeClr val="tx1"/>
                </a:solidFill>
                <a:effectLst/>
                <a:latin typeface="+mn-lt"/>
                <a:ea typeface="+mn-ea"/>
                <a:cs typeface="Arial" pitchFamily="34" charset="0"/>
              </a:rPr>
              <a:t>Department of Computer Science (CS)</a:t>
            </a:r>
            <a:br>
              <a:rPr lang="en-AU" sz="1050" kern="1200" noProof="0" dirty="0">
                <a:solidFill>
                  <a:schemeClr val="tx1"/>
                </a:solidFill>
                <a:effectLst/>
                <a:latin typeface="+mn-lt"/>
                <a:ea typeface="+mn-ea"/>
                <a:cs typeface="Arial" pitchFamily="34" charset="0"/>
              </a:rPr>
            </a:br>
            <a:r>
              <a:rPr lang="en-AU" sz="1050" kern="1200" noProof="0" dirty="0">
                <a:solidFill>
                  <a:schemeClr val="tx1"/>
                </a:solidFill>
                <a:effectLst/>
                <a:latin typeface="+mn-lt"/>
                <a:ea typeface="+mn-ea"/>
                <a:cs typeface="Arial" pitchFamily="34" charset="0"/>
              </a:rPr>
              <a:t>Chair</a:t>
            </a:r>
            <a:r>
              <a:rPr lang="en-AU" sz="1050" kern="1200" baseline="0" noProof="0" dirty="0">
                <a:solidFill>
                  <a:schemeClr val="tx1"/>
                </a:solidFill>
                <a:effectLst/>
                <a:latin typeface="+mn-lt"/>
                <a:ea typeface="+mn-ea"/>
                <a:cs typeface="Arial" pitchFamily="34" charset="0"/>
              </a:rPr>
              <a:t> </a:t>
            </a:r>
            <a:r>
              <a:rPr lang="en-AU" sz="1050" kern="1200" noProof="0" dirty="0">
                <a:solidFill>
                  <a:schemeClr val="tx1"/>
                </a:solidFill>
                <a:effectLst/>
                <a:latin typeface="+mn-lt"/>
                <a:ea typeface="+mn-ea"/>
                <a:cs typeface="Arial" pitchFamily="34" charset="0"/>
              </a:rPr>
              <a:t>of Software Engineering for Business Information Systems (sebis)</a:t>
            </a:r>
          </a:p>
          <a:p>
            <a:endParaRPr lang="en-US" sz="1050" noProof="1">
              <a:latin typeface="+mn-lt"/>
            </a:endParaRPr>
          </a:p>
          <a:p>
            <a:r>
              <a:rPr lang="en-US" sz="1050" noProof="1">
                <a:latin typeface="+mn-lt"/>
              </a:rPr>
              <a:t>Boltzmannstraße 3</a:t>
            </a:r>
          </a:p>
          <a:p>
            <a:r>
              <a:rPr lang="en-US" sz="1050" noProof="1">
                <a:latin typeface="+mn-lt"/>
              </a:rPr>
              <a:t>85748 Garching bei</a:t>
            </a:r>
            <a:r>
              <a:rPr lang="en-US" sz="1050" baseline="0" noProof="1">
                <a:latin typeface="+mn-lt"/>
              </a:rPr>
              <a:t> München</a:t>
            </a:r>
          </a:p>
          <a:p>
            <a:pPr>
              <a:tabLst>
                <a:tab pos="358775" algn="l"/>
              </a:tabLst>
            </a:pPr>
            <a:endParaRPr lang="en-US" sz="1050" baseline="0" noProof="1">
              <a:latin typeface="+mn-lt"/>
            </a:endParaRPr>
          </a:p>
          <a:p>
            <a:pPr>
              <a:tabLst>
                <a:tab pos="358775" algn="l"/>
              </a:tabLst>
            </a:pPr>
            <a:r>
              <a:rPr lang="en-US" sz="1050" baseline="0" noProof="1">
                <a:latin typeface="+mn-lt"/>
              </a:rPr>
              <a:t>+49.89.289.</a:t>
            </a:r>
          </a:p>
          <a:p>
            <a:endParaRPr lang="en-US" sz="1050" baseline="0" noProof="1">
              <a:latin typeface="+mn-lt"/>
            </a:endParaRPr>
          </a:p>
          <a:p>
            <a:r>
              <a:rPr lang="en-US" sz="1050" baseline="0" noProof="1">
                <a:latin typeface="+mn-lt"/>
                <a:hlinkClick r:id="rId5"/>
              </a:rPr>
              <a:t>wwwmatthes.in.tum.de</a:t>
            </a:r>
            <a:endParaRPr lang="en-US" sz="1050" noProof="1">
              <a:latin typeface="+mn-lt"/>
            </a:endParaRPr>
          </a:p>
        </p:txBody>
      </p:sp>
      <p:sp>
        <p:nvSpPr>
          <p:cNvPr id="26" name="Textplatzhalter 18"/>
          <p:cNvSpPr>
            <a:spLocks noGrp="1"/>
          </p:cNvSpPr>
          <p:nvPr>
            <p:ph type="body" sz="quarter" idx="13" hasCustomPrompt="1"/>
          </p:nvPr>
        </p:nvSpPr>
        <p:spPr>
          <a:xfrm>
            <a:off x="1160429" y="3486197"/>
            <a:ext cx="2485288" cy="219497"/>
          </a:xfrm>
          <a:prstGeom prst="rect">
            <a:avLst/>
          </a:prstGeom>
        </p:spPr>
        <p:txBody>
          <a:bodyPr lIns="0" tIns="0" rIns="0" bIns="0" anchor="b">
            <a:noAutofit/>
          </a:bodyPr>
          <a:lstStyle>
            <a:lvl1pPr marL="0" indent="0">
              <a:buFontTx/>
              <a:buNone/>
              <a:defRPr sz="1400" b="1">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&lt;Name&gt;</a:t>
            </a:r>
          </a:p>
        </p:txBody>
      </p:sp>
      <p:sp>
        <p:nvSpPr>
          <p:cNvPr id="27" name="Textplatzhalter 20"/>
          <p:cNvSpPr>
            <a:spLocks noGrp="1"/>
          </p:cNvSpPr>
          <p:nvPr>
            <p:ph type="body" sz="quarter" idx="14" hasCustomPrompt="1"/>
          </p:nvPr>
        </p:nvSpPr>
        <p:spPr>
          <a:xfrm>
            <a:off x="1160435" y="3277001"/>
            <a:ext cx="2484681" cy="182967"/>
          </a:xfrm>
          <a:prstGeom prst="rect">
            <a:avLst/>
          </a:prstGeom>
        </p:spPr>
        <p:txBody>
          <a:bodyPr lIns="0" tIns="0" rIns="0" bIns="0" anchor="b"/>
          <a:lstStyle>
            <a:lvl1pPr marL="0" indent="0">
              <a:buNone/>
              <a:defRPr sz="1050">
                <a:latin typeface="+mn-lt"/>
              </a:defRPr>
            </a:lvl1pPr>
          </a:lstStyle>
          <a:p>
            <a:pPr lvl="0"/>
            <a:r>
              <a:rPr lang="en-US" noProof="0" dirty="0"/>
              <a:t>&lt;Academic degree&gt;</a:t>
            </a:r>
          </a:p>
        </p:txBody>
      </p:sp>
      <p:sp>
        <p:nvSpPr>
          <p:cNvPr id="28" name="Textplatzhalter 22"/>
          <p:cNvSpPr>
            <a:spLocks noGrp="1"/>
          </p:cNvSpPr>
          <p:nvPr>
            <p:ph type="body" sz="quarter" idx="15" hasCustomPrompt="1"/>
          </p:nvPr>
        </p:nvSpPr>
        <p:spPr>
          <a:xfrm>
            <a:off x="1847528" y="5615625"/>
            <a:ext cx="1732003" cy="133350"/>
          </a:xfrm>
          <a:prstGeom prst="rect">
            <a:avLst/>
          </a:prstGeom>
        </p:spPr>
        <p:txBody>
          <a:bodyPr lIns="0" tIns="0" rIns="0" bIns="0">
            <a:noAutofit/>
          </a:bodyPr>
          <a:lstStyle>
            <a:lvl1pPr marL="0" indent="0">
              <a:buNone/>
              <a:defRPr sz="1050" baseline="0">
                <a:latin typeface="+mn-lt"/>
              </a:defRPr>
            </a:lvl1pPr>
          </a:lstStyle>
          <a:p>
            <a:pPr lvl="0"/>
            <a:r>
              <a:rPr lang="en-US" noProof="0" dirty="0"/>
              <a:t>&lt;Phone&gt;</a:t>
            </a:r>
          </a:p>
        </p:txBody>
      </p:sp>
      <p:sp>
        <p:nvSpPr>
          <p:cNvPr id="29" name="Textplatzhalter 24"/>
          <p:cNvSpPr>
            <a:spLocks noGrp="1"/>
          </p:cNvSpPr>
          <p:nvPr>
            <p:ph type="body" sz="quarter" idx="16" hasCustomPrompt="1"/>
          </p:nvPr>
        </p:nvSpPr>
        <p:spPr>
          <a:xfrm>
            <a:off x="1127448" y="5785985"/>
            <a:ext cx="2452083" cy="131762"/>
          </a:xfrm>
          <a:prstGeom prst="rect">
            <a:avLst/>
          </a:prstGeom>
        </p:spPr>
        <p:txBody>
          <a:bodyPr lIns="0" tIns="0" rIns="0" bIns="0">
            <a:noAutofit/>
          </a:bodyPr>
          <a:lstStyle>
            <a:lvl1pPr marL="0" indent="0">
              <a:buFontTx/>
              <a:buNone/>
              <a:defRPr sz="1050">
                <a:latin typeface="+mn-lt"/>
              </a:defRPr>
            </a:lvl1pPr>
          </a:lstStyle>
          <a:p>
            <a:pPr lvl="0"/>
            <a:r>
              <a:rPr lang="en-US" noProof="0" dirty="0"/>
              <a:t>&lt;E-Mail&gt;</a:t>
            </a:r>
          </a:p>
        </p:txBody>
      </p:sp>
      <p:sp>
        <p:nvSpPr>
          <p:cNvPr id="30" name="Inhaltsplatzhalter 31"/>
          <p:cNvSpPr>
            <a:spLocks noGrp="1"/>
          </p:cNvSpPr>
          <p:nvPr>
            <p:ph sz="quarter" idx="18" hasCustomPrompt="1"/>
          </p:nvPr>
        </p:nvSpPr>
        <p:spPr>
          <a:xfrm>
            <a:off x="1161091" y="3704994"/>
            <a:ext cx="2502054" cy="211455"/>
          </a:xfrm>
          <a:prstGeom prst="rect">
            <a:avLst/>
          </a:prstGeom>
        </p:spPr>
        <p:txBody>
          <a:bodyPr lIns="0" tIns="0" rIns="0" bIns="0"/>
          <a:lstStyle>
            <a:lvl1pPr>
              <a:defRPr sz="1050"/>
            </a:lvl1pPr>
          </a:lstStyle>
          <a:p>
            <a:pPr lvl="0"/>
            <a:r>
              <a:rPr lang="en-US" noProof="0" dirty="0"/>
              <a:t>&lt;Position&gt;</a:t>
            </a:r>
          </a:p>
        </p:txBody>
      </p:sp>
    </p:spTree>
    <p:extLst>
      <p:ext uri="{BB962C8B-B14F-4D97-AF65-F5344CB8AC3E}">
        <p14:creationId xmlns:p14="http://schemas.microsoft.com/office/powerpoint/2010/main" val="893749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44452"/>
            <a:ext cx="10586099" cy="72072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230327 Nicolas Klein Improving Conversational Analytics</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‹Nr.›</a:t>
            </a:fld>
            <a:endParaRPr lang="de-DE" dirty="0"/>
          </a:p>
        </p:txBody>
      </p:sp>
    </p:spTree>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687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ter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a:xfrm>
            <a:off x="334434" y="980728"/>
            <a:ext cx="11523133" cy="5400675"/>
          </a:xfrm>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230327 Nicolas Klein Improving Conversational Analytics</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‹Nr.›</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3517934724"/>
      </p:ext>
    </p:extLst>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ter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230327 Nicolas Klein Improving Conversational Analytics</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‹Nr.›</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1825214989"/>
      </p:ext>
    </p:extLst>
  </p:cSld>
  <p:clrMapOvr>
    <a:masterClrMapping/>
  </p:clrMapOvr>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lvl1pPr>
              <a:defRPr>
                <a:solidFill>
                  <a:srgbClr val="0065BD"/>
                </a:solidFill>
              </a:defRPr>
            </a:lvl1pPr>
          </a:lstStyle>
          <a:p>
            <a:r>
              <a:rPr lang="en-US" noProof="0" dirty="0"/>
              <a:t>&lt;Title&gt;</a:t>
            </a:r>
            <a:endParaRPr lang="de-DE" dirty="0"/>
          </a:p>
        </p:txBody>
      </p:sp>
      <p:sp>
        <p:nvSpPr>
          <p:cNvPr id="3" name="Inhaltsplatzhalter 2"/>
          <p:cNvSpPr>
            <a:spLocks noGrp="1"/>
          </p:cNvSpPr>
          <p:nvPr>
            <p:ph sz="half" idx="1" hasCustomPrompt="1"/>
          </p:nvPr>
        </p:nvSpPr>
        <p:spPr>
          <a:xfrm>
            <a:off x="334437"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Inhaltsplatzhalter 3"/>
          <p:cNvSpPr>
            <a:spLocks noGrp="1"/>
          </p:cNvSpPr>
          <p:nvPr>
            <p:ph sz="half" idx="2" hasCustomPrompt="1"/>
          </p:nvPr>
        </p:nvSpPr>
        <p:spPr>
          <a:xfrm>
            <a:off x="6197602"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230327 Nicolas Klein Improving Conversational Analytics</a:t>
            </a: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B96C9E22-1B76-46A8-871B-C48D8E59C6FA}" type="slidenum">
              <a:rPr lang="de-DE"/>
              <a:pPr>
                <a:defRPr/>
              </a:pPr>
              <a:t>‹Nr.›</a:t>
            </a:fld>
            <a:endParaRPr lang="de-DE"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hasCustomPrompt="1"/>
          </p:nvPr>
        </p:nvSpPr>
        <p:spPr>
          <a:xfrm>
            <a:off x="334437" y="981074"/>
            <a:ext cx="5662084" cy="661976"/>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4" name="Inhaltsplatzhalter 3"/>
          <p:cNvSpPr>
            <a:spLocks noGrp="1"/>
          </p:cNvSpPr>
          <p:nvPr>
            <p:ph sz="half" idx="2" hasCustomPrompt="1"/>
          </p:nvPr>
        </p:nvSpPr>
        <p:spPr>
          <a:xfrm>
            <a:off x="334437" y="1643050"/>
            <a:ext cx="5662084"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Textplatzhalter 4"/>
          <p:cNvSpPr>
            <a:spLocks noGrp="1"/>
          </p:cNvSpPr>
          <p:nvPr>
            <p:ph type="body" sz="quarter" idx="3" hasCustomPrompt="1"/>
          </p:nvPr>
        </p:nvSpPr>
        <p:spPr>
          <a:xfrm>
            <a:off x="6193367" y="981079"/>
            <a:ext cx="5664200" cy="661975"/>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6" name="Inhaltsplatzhalter 5"/>
          <p:cNvSpPr>
            <a:spLocks noGrp="1"/>
          </p:cNvSpPr>
          <p:nvPr>
            <p:ph sz="quarter" idx="4" hasCustomPrompt="1"/>
          </p:nvPr>
        </p:nvSpPr>
        <p:spPr>
          <a:xfrm>
            <a:off x="6193367" y="1643050"/>
            <a:ext cx="5664200"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itel 1"/>
          <p:cNvSpPr>
            <a:spLocks noGrp="1"/>
          </p:cNvSpPr>
          <p:nvPr>
            <p:ph type="title" hasCustomPrompt="1"/>
          </p:nvPr>
        </p:nvSpPr>
        <p:spPr>
          <a:xfrm>
            <a:off x="334437" y="44452"/>
            <a:ext cx="10586099" cy="720725"/>
          </a:xfrm>
        </p:spPr>
        <p:txBody>
          <a:bodyPr/>
          <a:lstStyle/>
          <a:p>
            <a:r>
              <a:rPr lang="en-US" noProof="0" dirty="0"/>
              <a:t>&lt;Title&gt;</a:t>
            </a:r>
          </a:p>
        </p:txBody>
      </p:sp>
      <p:sp>
        <p:nvSpPr>
          <p:cNvPr id="7" name="Rectangle 4"/>
          <p:cNvSpPr>
            <a:spLocks noGrp="1" noChangeArrowheads="1"/>
          </p:cNvSpPr>
          <p:nvPr>
            <p:ph type="dt" sz="half" idx="10"/>
          </p:nvPr>
        </p:nvSpPr>
        <p:spPr>
          <a:ln/>
        </p:spPr>
        <p:txBody>
          <a:bodyPr/>
          <a:lstStyle>
            <a:lvl1pPr>
              <a:defRPr/>
            </a:lvl1pPr>
          </a:lstStyle>
          <a:p>
            <a:pPr>
              <a:defRPr/>
            </a:pPr>
            <a:r>
              <a:rPr lang="de-DE" noProof="0"/>
              <a:t>© sebis</a:t>
            </a:r>
            <a:endParaRPr lang="en-US" noProof="0"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noProof="0"/>
              <a:t>230327 Nicolas Klein Improving Conversational Analytics</a:t>
            </a:r>
            <a:endParaRPr lang="en-US" noProof="0" dirty="0"/>
          </a:p>
        </p:txBody>
      </p:sp>
      <p:sp>
        <p:nvSpPr>
          <p:cNvPr id="9" name="Rectangle 6"/>
          <p:cNvSpPr>
            <a:spLocks noGrp="1" noChangeArrowheads="1"/>
          </p:cNvSpPr>
          <p:nvPr>
            <p:ph type="sldNum" sz="quarter" idx="12"/>
          </p:nvPr>
        </p:nvSpPr>
        <p:spPr>
          <a:ln/>
        </p:spPr>
        <p:txBody>
          <a:bodyPr/>
          <a:lstStyle>
            <a:lvl1pPr>
              <a:defRPr/>
            </a:lvl1pPr>
          </a:lstStyle>
          <a:p>
            <a:pPr>
              <a:defRPr/>
            </a:pPr>
            <a:fld id="{34A2CCB4-7108-4850-98BC-50E3A501EADB}" type="slidenum">
              <a:rPr lang="en-US" noProof="0" smtClean="0"/>
              <a:pPr>
                <a:defRPr/>
              </a:pPr>
              <a:t>‹Nr.›</a:t>
            </a:fld>
            <a:endParaRPr lang="en-US" noProof="0"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p>
            <a:r>
              <a:rPr lang="en-US" noProof="0" dirty="0"/>
              <a:t>&lt;Title&gt;</a:t>
            </a:r>
            <a:endParaRPr lang="de-DE" dirty="0"/>
          </a:p>
        </p:txBody>
      </p:sp>
      <p:sp>
        <p:nvSpPr>
          <p:cNvPr id="3"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230327 Nicolas Klein Improving Conversational Analytics</a:t>
            </a:r>
            <a:endParaRPr lang="de-DE" dirty="0"/>
          </a:p>
        </p:txBody>
      </p:sp>
      <p:sp>
        <p:nvSpPr>
          <p:cNvPr id="5" name="Rectangle 6"/>
          <p:cNvSpPr>
            <a:spLocks noGrp="1" noChangeArrowheads="1"/>
          </p:cNvSpPr>
          <p:nvPr>
            <p:ph type="sldNum" sz="quarter" idx="12"/>
          </p:nvPr>
        </p:nvSpPr>
        <p:spPr>
          <a:ln/>
        </p:spPr>
        <p:txBody>
          <a:bodyPr/>
          <a:lstStyle>
            <a:lvl1pPr>
              <a:defRPr/>
            </a:lvl1pPr>
          </a:lstStyle>
          <a:p>
            <a:pPr>
              <a:defRPr/>
            </a:pPr>
            <a:fld id="{53F79391-FD8B-4951-B07A-A389C4C7CA7B}" type="slidenum">
              <a:rPr lang="de-DE"/>
              <a:pPr>
                <a:defRPr/>
              </a:pPr>
              <a:t>‹Nr.›</a:t>
            </a:fld>
            <a:endParaRPr lang="de-DE"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mitti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3" y="44451"/>
            <a:ext cx="11523133" cy="6524625"/>
          </a:xfrm>
        </p:spPr>
        <p:txBody>
          <a:bodyPr anchor="ctr"/>
          <a:lstStyle>
            <a:lvl1pPr algn="ctr">
              <a:defRPr sz="3200"/>
            </a:lvl1pPr>
          </a:lstStyle>
          <a:p>
            <a:r>
              <a:rPr lang="en-US" noProof="0" dirty="0"/>
              <a:t>&lt;Title&gt;</a:t>
            </a:r>
          </a:p>
        </p:txBody>
      </p:sp>
      <p:sp>
        <p:nvSpPr>
          <p:cNvPr id="3" name="Datumsplatzhalter 2"/>
          <p:cNvSpPr>
            <a:spLocks noGrp="1"/>
          </p:cNvSpPr>
          <p:nvPr>
            <p:ph type="dt" sz="half" idx="10"/>
          </p:nvPr>
        </p:nvSpPr>
        <p:spPr/>
        <p:txBody>
          <a:bodyPr/>
          <a:lstStyle/>
          <a:p>
            <a:pPr>
              <a:defRPr/>
            </a:pPr>
            <a:r>
              <a:rPr lang="de-DE"/>
              <a:t>© sebis</a:t>
            </a:r>
            <a:endParaRPr lang="en-US" dirty="0"/>
          </a:p>
        </p:txBody>
      </p:sp>
      <p:sp>
        <p:nvSpPr>
          <p:cNvPr id="4" name="Fußzeilenplatzhalter 3"/>
          <p:cNvSpPr>
            <a:spLocks noGrp="1"/>
          </p:cNvSpPr>
          <p:nvPr>
            <p:ph type="ftr" sz="quarter" idx="11"/>
          </p:nvPr>
        </p:nvSpPr>
        <p:spPr/>
        <p:txBody>
          <a:bodyPr/>
          <a:lstStyle/>
          <a:p>
            <a:pPr>
              <a:defRPr/>
            </a:pPr>
            <a:r>
              <a:rPr lang="en-US"/>
              <a:t>230327 Nicolas Klein Improving Conversational Analytics</a:t>
            </a:r>
            <a:endParaRPr lang="en-US" dirty="0"/>
          </a:p>
        </p:txBody>
      </p:sp>
      <p:sp>
        <p:nvSpPr>
          <p:cNvPr id="5" name="Foliennummernplatzhalter 4"/>
          <p:cNvSpPr>
            <a:spLocks noGrp="1"/>
          </p:cNvSpPr>
          <p:nvPr>
            <p:ph type="sldNum" sz="quarter" idx="12"/>
          </p:nvPr>
        </p:nvSpPr>
        <p:spPr/>
        <p:txBody>
          <a:bodyPr/>
          <a:lstStyle/>
          <a:p>
            <a:pPr>
              <a:defRPr/>
            </a:pPr>
            <a:fld id="{5E4FF76D-8657-43F1-929B-F6D2FAB2741A}" type="slidenum">
              <a:rPr lang="en-US" smtClean="0"/>
              <a:pPr>
                <a:defRPr/>
              </a:pPr>
              <a:t>‹Nr.›</a:t>
            </a:fld>
            <a:endParaRPr lang="en-US" dirty="0"/>
          </a:p>
        </p:txBody>
      </p:sp>
    </p:spTree>
    <p:extLst>
      <p:ext uri="{BB962C8B-B14F-4D97-AF65-F5344CB8AC3E}">
        <p14:creationId xmlns:p14="http://schemas.microsoft.com/office/powerpoint/2010/main" val="365226257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34434" y="44451"/>
            <a:ext cx="10586102" cy="720725"/>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p>
            <a:pPr lvl="0"/>
            <a:r>
              <a:rPr lang="en-US" noProof="0" dirty="0"/>
              <a:t>&lt;Title&gt;</a:t>
            </a:r>
          </a:p>
        </p:txBody>
      </p:sp>
      <p:sp>
        <p:nvSpPr>
          <p:cNvPr id="4099" name="Rectangle 3"/>
          <p:cNvSpPr>
            <a:spLocks noGrp="1" noChangeArrowheads="1"/>
          </p:cNvSpPr>
          <p:nvPr>
            <p:ph type="body" idx="1"/>
          </p:nvPr>
        </p:nvSpPr>
        <p:spPr bwMode="auto">
          <a:xfrm>
            <a:off x="334434" y="981076"/>
            <a:ext cx="11523133"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Rectangle 4"/>
          <p:cNvSpPr>
            <a:spLocks noGrp="1" noChangeArrowheads="1"/>
          </p:cNvSpPr>
          <p:nvPr>
            <p:ph type="dt" sz="half" idx="2"/>
          </p:nvPr>
        </p:nvSpPr>
        <p:spPr bwMode="auto">
          <a:xfrm>
            <a:off x="9383184" y="6570616"/>
            <a:ext cx="2142067" cy="28892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marL="0" marR="0" indent="0" algn="r" defTabSz="914400" rtl="0" eaLnBrk="0" fontAlgn="base" latinLnBrk="0" hangingPunct="0">
              <a:lnSpc>
                <a:spcPct val="100000"/>
              </a:lnSpc>
              <a:spcBef>
                <a:spcPct val="0"/>
              </a:spcBef>
              <a:spcAft>
                <a:spcPct val="0"/>
              </a:spcAft>
              <a:buClrTx/>
              <a:buSzTx/>
              <a:buFontTx/>
              <a:buNone/>
              <a:tabLst/>
              <a:defRPr sz="800" smtClean="0">
                <a:solidFill>
                  <a:schemeClr val="bg1">
                    <a:lumMod val="50000"/>
                  </a:schemeClr>
                </a:solidFill>
                <a:latin typeface="+mn-lt"/>
                <a:cs typeface="+mn-cs"/>
              </a:defRPr>
            </a:lvl1pPr>
          </a:lstStyle>
          <a:p>
            <a:pPr>
              <a:defRPr/>
            </a:pPr>
            <a:r>
              <a:rPr lang="de-DE" noProof="0"/>
              <a:t>© sebis</a:t>
            </a:r>
            <a:endParaRPr lang="en-US" noProof="0" dirty="0"/>
          </a:p>
        </p:txBody>
      </p:sp>
      <p:sp>
        <p:nvSpPr>
          <p:cNvPr id="1029" name="Rectangle 5"/>
          <p:cNvSpPr>
            <a:spLocks noGrp="1" noChangeArrowheads="1"/>
          </p:cNvSpPr>
          <p:nvPr>
            <p:ph type="ftr" sz="quarter" idx="3"/>
          </p:nvPr>
        </p:nvSpPr>
        <p:spPr bwMode="auto">
          <a:xfrm>
            <a:off x="332903" y="6569076"/>
            <a:ext cx="5761567"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eaLnBrk="0" hangingPunct="0">
              <a:defRPr sz="800">
                <a:solidFill>
                  <a:schemeClr val="bg1">
                    <a:lumMod val="50000"/>
                  </a:schemeClr>
                </a:solidFill>
                <a:latin typeface="+mn-lt"/>
                <a:cs typeface="+mn-cs"/>
              </a:defRPr>
            </a:lvl1pPr>
          </a:lstStyle>
          <a:p>
            <a:pPr>
              <a:defRPr/>
            </a:pPr>
            <a:r>
              <a:rPr lang="en-US"/>
              <a:t>230327 Nicolas Klein Improving Conversational Analytics</a:t>
            </a:r>
            <a:endParaRPr lang="en-US" dirty="0"/>
          </a:p>
        </p:txBody>
      </p:sp>
      <p:sp>
        <p:nvSpPr>
          <p:cNvPr id="1030" name="Rectangle 6"/>
          <p:cNvSpPr>
            <a:spLocks noGrp="1" noChangeArrowheads="1"/>
          </p:cNvSpPr>
          <p:nvPr>
            <p:ph type="sldNum" sz="quarter" idx="4"/>
          </p:nvPr>
        </p:nvSpPr>
        <p:spPr bwMode="auto">
          <a:xfrm>
            <a:off x="11525251" y="6570616"/>
            <a:ext cx="332316" cy="288925"/>
          </a:xfrm>
          <a:prstGeom prst="rect">
            <a:avLst/>
          </a:prstGeom>
          <a:noFill/>
          <a:ln w="9525">
            <a:noFill/>
            <a:miter lim="800000"/>
            <a:headEnd/>
            <a:tailEnd/>
          </a:ln>
          <a:effectLst/>
        </p:spPr>
        <p:txBody>
          <a:bodyPr vert="horz" wrap="none" lIns="91440" tIns="45720" rIns="0" bIns="45720" numCol="1" anchor="ctr" anchorCtr="0" compatLnSpc="1">
            <a:prstTxWarp prst="textNoShape">
              <a:avLst/>
            </a:prstTxWarp>
          </a:bodyPr>
          <a:lstStyle>
            <a:lvl1pPr algn="r" eaLnBrk="0" hangingPunct="0">
              <a:defRPr sz="800">
                <a:solidFill>
                  <a:schemeClr val="bg1">
                    <a:lumMod val="50000"/>
                  </a:schemeClr>
                </a:solidFill>
                <a:latin typeface="+mn-lt"/>
                <a:cs typeface="+mn-cs"/>
              </a:defRPr>
            </a:lvl1pPr>
          </a:lstStyle>
          <a:p>
            <a:pPr>
              <a:defRPr/>
            </a:pPr>
            <a:fld id="{5E4FF76D-8657-43F1-929B-F6D2FAB2741A}" type="slidenum">
              <a:rPr lang="en-US" smtClean="0"/>
              <a:pPr>
                <a:defRPr/>
              </a:pPr>
              <a:t>‹Nr.›</a:t>
            </a:fld>
            <a:endParaRPr lang="en-US" dirty="0"/>
          </a:p>
        </p:txBody>
      </p:sp>
      <p:pic>
        <p:nvPicPr>
          <p:cNvPr id="8" name="Grafik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Tree>
  </p:cSld>
  <p:clrMap bg1="lt1" tx1="dk1" bg2="lt2" tx2="dk2" accent1="accent1" accent2="accent2" accent3="accent3" accent4="accent4" accent5="accent5" accent6="accent6" hlink="hlink" folHlink="folHlink"/>
  <p:sldLayoutIdLst>
    <p:sldLayoutId id="2147483774" r:id="rId1"/>
    <p:sldLayoutId id="2147483765" r:id="rId2"/>
    <p:sldLayoutId id="2147483778" r:id="rId3"/>
    <p:sldLayoutId id="2147483781" r:id="rId4"/>
    <p:sldLayoutId id="2147483766" r:id="rId5"/>
    <p:sldLayoutId id="2147483767" r:id="rId6"/>
    <p:sldLayoutId id="2147483768" r:id="rId7"/>
    <p:sldLayoutId id="2147483780" r:id="rId8"/>
    <p:sldLayoutId id="2147483769" r:id="rId9"/>
    <p:sldLayoutId id="2147483771" r:id="rId10"/>
    <p:sldLayoutId id="2147483779" r:id="rId11"/>
  </p:sldLayoutIdLst>
  <p:transition/>
  <p:hf hdr="0"/>
  <p:txStyles>
    <p:titleStyle>
      <a:lvl1pPr algn="l" rtl="0" eaLnBrk="1" fontAlgn="base" hangingPunct="1">
        <a:spcBef>
          <a:spcPct val="0"/>
        </a:spcBef>
        <a:spcAft>
          <a:spcPct val="0"/>
        </a:spcAft>
        <a:defRPr sz="2400" b="0" i="0" baseline="0">
          <a:solidFill>
            <a:srgbClr val="0065BD"/>
          </a:solidFill>
          <a:latin typeface="+mn-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p:titleStyle>
    <p:body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ieeexplore.ieee.org/document/8808076" TargetMode="External"/><Relationship Id="rId2" Type="http://schemas.openxmlformats.org/officeDocument/2006/relationships/hyperlink" Target="https://ieeexplore.ieee.org/document/9681834" TargetMode="Externa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hyperlink" Target="https://wwwmatthes.in.tum.de/pages/uysghltybqze/AI-Based-Digital-Health-Assistant-ALPHA-KI" TargetMode="External"/><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hyperlink" Target="https://rasa.com/docs/rasa/conversation-driven-development/" TargetMode="Externa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1"/>
          <p:cNvSpPr>
            <a:spLocks noGrp="1"/>
          </p:cNvSpPr>
          <p:nvPr>
            <p:ph type="title"/>
          </p:nvPr>
        </p:nvSpPr>
        <p:spPr>
          <a:xfrm>
            <a:off x="431371" y="3076976"/>
            <a:ext cx="11432843" cy="1141439"/>
          </a:xfrm>
        </p:spPr>
        <p:txBody>
          <a:bodyPr/>
          <a:lstStyle/>
          <a:p>
            <a:r>
              <a:rPr lang="en-US" dirty="0"/>
              <a:t>Improving Conversational Analytics of a Voice-Based Digital Assistant for Geriatric Care</a:t>
            </a:r>
          </a:p>
        </p:txBody>
      </p:sp>
      <p:sp>
        <p:nvSpPr>
          <p:cNvPr id="13" name="Textplatzhalter 12"/>
          <p:cNvSpPr>
            <a:spLocks noGrp="1"/>
          </p:cNvSpPr>
          <p:nvPr>
            <p:ph type="body" sz="quarter" idx="10"/>
          </p:nvPr>
        </p:nvSpPr>
        <p:spPr/>
        <p:txBody>
          <a:bodyPr/>
          <a:lstStyle/>
          <a:p>
            <a:r>
              <a:rPr lang="en-US" dirty="0"/>
              <a:t>Nicolas Klein</a:t>
            </a:r>
          </a:p>
        </p:txBody>
      </p:sp>
      <p:sp>
        <p:nvSpPr>
          <p:cNvPr id="11" name="Textplatzhalter 15"/>
          <p:cNvSpPr txBox="1">
            <a:spLocks/>
          </p:cNvSpPr>
          <p:nvPr/>
        </p:nvSpPr>
        <p:spPr bwMode="auto">
          <a:xfrm>
            <a:off x="5922819" y="4210928"/>
            <a:ext cx="5941396" cy="3385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spAutoFit/>
          </a:bodyPr>
          <a:lstStyle>
            <a:lvl1pPr marL="180000" indent="0" algn="l" rtl="0" eaLnBrk="1" fontAlgn="base" hangingPunct="1">
              <a:spcBef>
                <a:spcPct val="20000"/>
              </a:spcBef>
              <a:spcAft>
                <a:spcPct val="0"/>
              </a:spcAft>
              <a:buFontTx/>
              <a:buNone/>
              <a:defRPr sz="1600" b="0" baseline="0">
                <a:solidFill>
                  <a:schemeClr val="tx1">
                    <a:lumMod val="60000"/>
                    <a:lumOff val="40000"/>
                  </a:schemeClr>
                </a:solidFill>
                <a:latin typeface="+mn-lt"/>
                <a:ea typeface="+mn-ea"/>
                <a:cs typeface="Arial Unicode MS" pitchFamily="34" charset="-128"/>
              </a:defRPr>
            </a:lvl1pPr>
            <a:lvl2pPr marL="457200" indent="0" algn="l" rtl="0" eaLnBrk="1" fontAlgn="base" hangingPunct="1">
              <a:spcBef>
                <a:spcPct val="20000"/>
              </a:spcBef>
              <a:spcAft>
                <a:spcPct val="0"/>
              </a:spcAft>
              <a:buClr>
                <a:schemeClr val="tx2"/>
              </a:buClr>
              <a:buFontTx/>
              <a:buNone/>
              <a:defRPr baseline="0">
                <a:solidFill>
                  <a:schemeClr val="tx1"/>
                </a:solidFill>
                <a:latin typeface="+mn-lt"/>
                <a:cs typeface="Arial Unicode MS" pitchFamily="34" charset="-128"/>
              </a:defRPr>
            </a:lvl2pPr>
            <a:lvl3pPr marL="914400" indent="0" algn="l" defTabSz="803275" rtl="0" eaLnBrk="1" fontAlgn="base" hangingPunct="1">
              <a:spcBef>
                <a:spcPct val="20000"/>
              </a:spcBef>
              <a:spcAft>
                <a:spcPct val="0"/>
              </a:spcAft>
              <a:buClr>
                <a:schemeClr val="tx2"/>
              </a:buClr>
              <a:buFontTx/>
              <a:buNone/>
              <a:defRPr baseline="0">
                <a:solidFill>
                  <a:schemeClr val="tx1"/>
                </a:solidFill>
                <a:latin typeface="+mn-lt"/>
                <a:cs typeface="Arial Unicode MS" pitchFamily="34" charset="-128"/>
              </a:defRPr>
            </a:lvl3pPr>
            <a:lvl4pPr marL="1371600" indent="0" algn="l" rtl="0" eaLnBrk="1" fontAlgn="base" hangingPunct="1">
              <a:spcBef>
                <a:spcPct val="20000"/>
              </a:spcBef>
              <a:spcAft>
                <a:spcPct val="0"/>
              </a:spcAft>
              <a:buClr>
                <a:schemeClr val="tx2"/>
              </a:buClr>
              <a:buFontTx/>
              <a:buNone/>
              <a:defRPr sz="1600">
                <a:solidFill>
                  <a:schemeClr val="tx1"/>
                </a:solidFill>
                <a:latin typeface="+mn-lt"/>
                <a:cs typeface="Arial Unicode MS" pitchFamily="34" charset="-128"/>
              </a:defRPr>
            </a:lvl4pPr>
            <a:lvl5pPr marL="1828800" indent="0" algn="l" rtl="0" eaLnBrk="1" fontAlgn="base" hangingPunct="1">
              <a:spcBef>
                <a:spcPct val="20000"/>
              </a:spcBef>
              <a:spcAft>
                <a:spcPct val="0"/>
              </a:spcAft>
              <a:buClr>
                <a:schemeClr val="tx2"/>
              </a:buClr>
              <a:buFontTx/>
              <a:buNone/>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lgn="r"/>
            <a:r>
              <a:rPr lang="en-US" kern="0" dirty="0"/>
              <a:t>27.03.2023, Bachelor’s Thesis Kickoff Presentation</a:t>
            </a:r>
          </a:p>
        </p:txBody>
      </p:sp>
    </p:spTree>
    <p:extLst>
      <p:ext uri="{BB962C8B-B14F-4D97-AF65-F5344CB8AC3E}">
        <p14:creationId xmlns:p14="http://schemas.microsoft.com/office/powerpoint/2010/main" val="39058952"/>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DCA7BFE3-FCBC-E360-E07E-DDDB4DE9DEBB}"/>
              </a:ext>
            </a:extLst>
          </p:cNvPr>
          <p:cNvSpPr>
            <a:spLocks noGrp="1"/>
          </p:cNvSpPr>
          <p:nvPr>
            <p:ph idx="1"/>
          </p:nvPr>
        </p:nvSpPr>
        <p:spPr>
          <a:xfrm>
            <a:off x="334435" y="981076"/>
            <a:ext cx="11857565" cy="5688284"/>
          </a:xfrm>
        </p:spPr>
        <p:txBody>
          <a:bodyPr/>
          <a:lstStyle/>
          <a:p>
            <a:pPr marL="285750" indent="-285750">
              <a:buFont typeface="Arial" panose="020B0604020202020204" pitchFamily="34" charset="0"/>
              <a:buChar char="•"/>
            </a:pPr>
            <a:r>
              <a:rPr lang="en-US" dirty="0"/>
              <a:t>Objectives</a:t>
            </a:r>
          </a:p>
          <a:p>
            <a:pPr marL="642937" lvl="1" indent="-285750">
              <a:buFont typeface="Arial" panose="020B0604020202020204" pitchFamily="34" charset="0"/>
              <a:buChar char="•"/>
            </a:pPr>
            <a:r>
              <a:rPr lang="en-US" dirty="0"/>
              <a:t>Find common approaches for (log-)data analysis</a:t>
            </a:r>
          </a:p>
          <a:p>
            <a:pPr marL="642937" lvl="1" indent="-285750">
              <a:buFont typeface="Arial" panose="020B0604020202020204" pitchFamily="34" charset="0"/>
              <a:buChar char="•"/>
            </a:pPr>
            <a:r>
              <a:rPr lang="en-US" dirty="0"/>
              <a:t>Identify core analysis functions &amp; typical metrics</a:t>
            </a:r>
          </a:p>
          <a:p>
            <a:pPr marL="642937" lvl="1" indent="-285750">
              <a:buFont typeface="Arial" panose="020B0604020202020204" pitchFamily="34" charset="0"/>
              <a:buChar char="•"/>
            </a:pPr>
            <a:r>
              <a:rPr lang="en-US" dirty="0"/>
              <a:t>Explore types of visualizations (diagrams, graphs,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Initial Insights</a:t>
            </a:r>
          </a:p>
          <a:p>
            <a:pPr marL="642937" lvl="1" indent="-285750">
              <a:buFont typeface="Arial" panose="020B0604020202020204" pitchFamily="34" charset="0"/>
              <a:buChar char="•"/>
            </a:pPr>
            <a:r>
              <a:rPr lang="en-US" dirty="0"/>
              <a:t>Fallback response rate &amp; effectiveness / </a:t>
            </a:r>
            <a:r>
              <a:rPr lang="en-US" dirty="0">
                <a:sym typeface="Wingdings" pitchFamily="2" charset="2"/>
              </a:rPr>
              <a:t>wording of the fallback response</a:t>
            </a:r>
            <a:endParaRPr lang="en-US" dirty="0"/>
          </a:p>
          <a:p>
            <a:pPr marL="642937" lvl="1" indent="-285750">
              <a:buFont typeface="Arial" panose="020B0604020202020204" pitchFamily="34" charset="0"/>
              <a:buChar char="•"/>
            </a:pPr>
            <a:r>
              <a:rPr lang="en-US" dirty="0"/>
              <a:t>Rate of (un-)successful conversations</a:t>
            </a:r>
          </a:p>
          <a:p>
            <a:pPr marL="642937" lvl="1" indent="-285750">
              <a:buFont typeface="Arial" panose="020B0604020202020204" pitchFamily="34" charset="0"/>
              <a:buChar char="•"/>
            </a:pPr>
            <a:r>
              <a:rPr lang="en-US" dirty="0"/>
              <a:t>Types of “Confidence Scores” in [0,1] (acoustic understanding, intent match, answer quality)</a:t>
            </a:r>
          </a:p>
          <a:p>
            <a:pPr marL="642937" lvl="1" indent="-285750">
              <a:buFont typeface="Arial" panose="020B0604020202020204" pitchFamily="34" charset="0"/>
              <a:buChar char="•"/>
            </a:pPr>
            <a:r>
              <a:rPr lang="en-US" dirty="0"/>
              <a:t>bad responses (fallback to valid request, wrong intent match, correct but unsatisfying response, …)</a:t>
            </a:r>
          </a:p>
          <a:p>
            <a:pPr marL="642937" lvl="1"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Limitations </a:t>
            </a:r>
          </a:p>
          <a:p>
            <a:pPr marL="642937" lvl="1" indent="-285750">
              <a:buFont typeface="Arial" panose="020B0604020202020204" pitchFamily="34" charset="0"/>
              <a:buChar char="•"/>
            </a:pPr>
            <a:r>
              <a:rPr lang="en-US" dirty="0"/>
              <a:t>“Conversation Analysis” often analyzes long conversations </a:t>
            </a:r>
            <a:r>
              <a:rPr lang="en-US" dirty="0">
                <a:sym typeface="Wingdings" pitchFamily="2" charset="2"/>
              </a:rPr>
              <a:t> ALPHA-KI agent so far has mostly short conversations (2-5 dialog turns)</a:t>
            </a:r>
          </a:p>
          <a:p>
            <a:pPr marL="642937" lvl="1" indent="-285750">
              <a:buFont typeface="Arial" panose="020B0604020202020204" pitchFamily="34" charset="0"/>
              <a:buChar char="•"/>
            </a:pPr>
            <a:r>
              <a:rPr lang="en-US" dirty="0">
                <a:sym typeface="Wingdings" pitchFamily="2" charset="2"/>
              </a:rPr>
              <a:t>There is no literature on conversational agents in the elderly care sector (has its own specific challenges)</a:t>
            </a:r>
            <a:endParaRPr lang="en-US" dirty="0"/>
          </a:p>
          <a:p>
            <a:pPr marL="642937"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
        <p:nvSpPr>
          <p:cNvPr id="3" name="Titel 2">
            <a:extLst>
              <a:ext uri="{FF2B5EF4-FFF2-40B4-BE49-F238E27FC236}">
                <a16:creationId xmlns:a16="http://schemas.microsoft.com/office/drawing/2014/main" id="{E8844E0C-0E9E-D967-84FC-4229F043AF2A}"/>
              </a:ext>
            </a:extLst>
          </p:cNvPr>
          <p:cNvSpPr>
            <a:spLocks noGrp="1"/>
          </p:cNvSpPr>
          <p:nvPr>
            <p:ph type="title"/>
          </p:nvPr>
        </p:nvSpPr>
        <p:spPr/>
        <p:txBody>
          <a:bodyPr/>
          <a:lstStyle/>
          <a:p>
            <a:r>
              <a:rPr lang="en-US" dirty="0"/>
              <a:t>Literature Review</a:t>
            </a:r>
          </a:p>
        </p:txBody>
      </p:sp>
      <p:sp>
        <p:nvSpPr>
          <p:cNvPr id="4" name="Datumsplatzhalter 3">
            <a:extLst>
              <a:ext uri="{FF2B5EF4-FFF2-40B4-BE49-F238E27FC236}">
                <a16:creationId xmlns:a16="http://schemas.microsoft.com/office/drawing/2014/main" id="{7B17036F-B934-104B-D26C-E1121932E84C}"/>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749827AC-65F7-1DF5-B90D-146E38978630}"/>
              </a:ext>
            </a:extLst>
          </p:cNvPr>
          <p:cNvSpPr>
            <a:spLocks noGrp="1"/>
          </p:cNvSpPr>
          <p:nvPr>
            <p:ph type="ftr" sz="quarter" idx="11"/>
          </p:nvPr>
        </p:nvSpPr>
        <p:spPr/>
        <p:txBody>
          <a:bodyPr/>
          <a:lstStyle/>
          <a:p>
            <a:pPr>
              <a:defRPr/>
            </a:pPr>
            <a:r>
              <a:rPr lang="en-US"/>
              <a:t>230327 Nicolas Klein Improving Conversational Analytics</a:t>
            </a:r>
            <a:endParaRPr lang="de-DE" dirty="0"/>
          </a:p>
        </p:txBody>
      </p:sp>
      <p:sp>
        <p:nvSpPr>
          <p:cNvPr id="6" name="Foliennummernplatzhalter 5">
            <a:extLst>
              <a:ext uri="{FF2B5EF4-FFF2-40B4-BE49-F238E27FC236}">
                <a16:creationId xmlns:a16="http://schemas.microsoft.com/office/drawing/2014/main" id="{E48F1D8E-BB15-BD7E-1A16-0684E48258C6}"/>
              </a:ext>
            </a:extLst>
          </p:cNvPr>
          <p:cNvSpPr>
            <a:spLocks noGrp="1"/>
          </p:cNvSpPr>
          <p:nvPr>
            <p:ph type="sldNum" sz="quarter" idx="12"/>
          </p:nvPr>
        </p:nvSpPr>
        <p:spPr/>
        <p:txBody>
          <a:bodyPr/>
          <a:lstStyle/>
          <a:p>
            <a:pPr>
              <a:defRPr/>
            </a:pPr>
            <a:fld id="{E201E5CB-5EE0-4EA4-87FF-7D8A79A61969}" type="slidenum">
              <a:rPr lang="de-DE" smtClean="0"/>
              <a:pPr>
                <a:defRPr/>
              </a:pPr>
              <a:t>10</a:t>
            </a:fld>
            <a:endParaRPr lang="de-DE" dirty="0"/>
          </a:p>
        </p:txBody>
      </p:sp>
      <p:sp>
        <p:nvSpPr>
          <p:cNvPr id="7" name="Rechteck 6">
            <a:extLst>
              <a:ext uri="{FF2B5EF4-FFF2-40B4-BE49-F238E27FC236}">
                <a16:creationId xmlns:a16="http://schemas.microsoft.com/office/drawing/2014/main" id="{BAA6B263-D15C-790C-6C57-ADC938949373}"/>
              </a:ext>
            </a:extLst>
          </p:cNvPr>
          <p:cNvSpPr/>
          <p:nvPr/>
        </p:nvSpPr>
        <p:spPr>
          <a:xfrm>
            <a:off x="332904" y="6351132"/>
            <a:ext cx="11524664" cy="338554"/>
          </a:xfrm>
          <a:prstGeom prst="rect">
            <a:avLst/>
          </a:prstGeom>
        </p:spPr>
        <p:txBody>
          <a:bodyPr wrap="square" rIns="0">
            <a:spAutoFit/>
          </a:bodyPr>
          <a:lstStyle/>
          <a:p>
            <a:pPr algn="r"/>
            <a:r>
              <a:rPr lang="en-US" sz="800" i="1" dirty="0">
                <a:solidFill>
                  <a:srgbClr val="000000"/>
                </a:solidFill>
                <a:latin typeface="Arial"/>
              </a:rPr>
              <a:t>A Conversation-Driven Approach for Chatbot Management (</a:t>
            </a:r>
            <a:r>
              <a:rPr lang="en-US" sz="800" i="1" dirty="0">
                <a:solidFill>
                  <a:srgbClr val="000000"/>
                </a:solidFill>
                <a:latin typeface="Arial"/>
                <a:hlinkClick r:id="rId2"/>
              </a:rPr>
              <a:t>https://ieeexplore.ieee.org/document/9681834</a:t>
            </a:r>
            <a:r>
              <a:rPr lang="en-US" sz="800" i="1" dirty="0">
                <a:solidFill>
                  <a:srgbClr val="000000"/>
                </a:solidFill>
                <a:latin typeface="Arial"/>
              </a:rPr>
              <a:t>)</a:t>
            </a:r>
          </a:p>
          <a:p>
            <a:pPr algn="r"/>
            <a:r>
              <a:rPr lang="en-US" sz="800" i="1" dirty="0">
                <a:solidFill>
                  <a:srgbClr val="000000"/>
                </a:solidFill>
                <a:latin typeface="Arial"/>
              </a:rPr>
              <a:t>The Potential of Chatbots: Analysis of Chatbot Conversations (</a:t>
            </a:r>
            <a:r>
              <a:rPr lang="en-US" sz="800" i="1" dirty="0">
                <a:solidFill>
                  <a:srgbClr val="000000"/>
                </a:solidFill>
                <a:latin typeface="Arial"/>
                <a:hlinkClick r:id="rId3"/>
              </a:rPr>
              <a:t>https://ieeexplore.ieee.org/document/8808076</a:t>
            </a:r>
            <a:r>
              <a:rPr lang="en-US" sz="800" i="1" dirty="0">
                <a:solidFill>
                  <a:srgbClr val="000000"/>
                </a:solidFill>
                <a:latin typeface="Arial"/>
              </a:rPr>
              <a:t>)</a:t>
            </a:r>
          </a:p>
        </p:txBody>
      </p:sp>
    </p:spTree>
    <p:extLst>
      <p:ext uri="{BB962C8B-B14F-4D97-AF65-F5344CB8AC3E}">
        <p14:creationId xmlns:p14="http://schemas.microsoft.com/office/powerpoint/2010/main" val="169123911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DCA7BFE3-FCBC-E360-E07E-DDDB4DE9DEBB}"/>
              </a:ext>
            </a:extLst>
          </p:cNvPr>
          <p:cNvSpPr>
            <a:spLocks noGrp="1"/>
          </p:cNvSpPr>
          <p:nvPr>
            <p:ph idx="1"/>
          </p:nvPr>
        </p:nvSpPr>
        <p:spPr/>
        <p:txBody>
          <a:bodyPr/>
          <a:lstStyle/>
          <a:p>
            <a:pPr marL="285750" indent="-285750">
              <a:buFont typeface="Arial" panose="020B0604020202020204" pitchFamily="34" charset="0"/>
              <a:buChar char="•"/>
            </a:pPr>
            <a:r>
              <a:rPr lang="en-US" dirty="0"/>
              <a:t>Since rollout of the agent </a:t>
            </a:r>
            <a:r>
              <a:rPr lang="en-US" dirty="0">
                <a:sym typeface="Wingdings" pitchFamily="2" charset="2"/>
              </a:rPr>
              <a:t></a:t>
            </a:r>
            <a:r>
              <a:rPr lang="en-US" dirty="0"/>
              <a:t> Dialogflow log-data has been collected (logs get deleted after 1 month)</a:t>
            </a:r>
          </a:p>
          <a:p>
            <a:pPr marL="285750" indent="-285750">
              <a:buFont typeface="Arial" panose="020B0604020202020204" pitchFamily="34" charset="0"/>
              <a:buChar char="•"/>
            </a:pPr>
            <a:r>
              <a:rPr lang="en-US" dirty="0"/>
              <a:t>Logs are JSON structured</a:t>
            </a:r>
          </a:p>
        </p:txBody>
      </p:sp>
      <p:sp>
        <p:nvSpPr>
          <p:cNvPr id="3" name="Titel 2">
            <a:extLst>
              <a:ext uri="{FF2B5EF4-FFF2-40B4-BE49-F238E27FC236}">
                <a16:creationId xmlns:a16="http://schemas.microsoft.com/office/drawing/2014/main" id="{E8844E0C-0E9E-D967-84FC-4229F043AF2A}"/>
              </a:ext>
            </a:extLst>
          </p:cNvPr>
          <p:cNvSpPr>
            <a:spLocks noGrp="1"/>
          </p:cNvSpPr>
          <p:nvPr>
            <p:ph type="title"/>
          </p:nvPr>
        </p:nvSpPr>
        <p:spPr/>
        <p:txBody>
          <a:bodyPr/>
          <a:lstStyle/>
          <a:p>
            <a:r>
              <a:rPr lang="en-US" dirty="0"/>
              <a:t>Log-Data Analysis</a:t>
            </a:r>
          </a:p>
        </p:txBody>
      </p:sp>
      <p:sp>
        <p:nvSpPr>
          <p:cNvPr id="4" name="Datumsplatzhalter 3">
            <a:extLst>
              <a:ext uri="{FF2B5EF4-FFF2-40B4-BE49-F238E27FC236}">
                <a16:creationId xmlns:a16="http://schemas.microsoft.com/office/drawing/2014/main" id="{7B17036F-B934-104B-D26C-E1121932E84C}"/>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749827AC-65F7-1DF5-B90D-146E38978630}"/>
              </a:ext>
            </a:extLst>
          </p:cNvPr>
          <p:cNvSpPr>
            <a:spLocks noGrp="1"/>
          </p:cNvSpPr>
          <p:nvPr>
            <p:ph type="ftr" sz="quarter" idx="11"/>
          </p:nvPr>
        </p:nvSpPr>
        <p:spPr/>
        <p:txBody>
          <a:bodyPr/>
          <a:lstStyle/>
          <a:p>
            <a:pPr>
              <a:defRPr/>
            </a:pPr>
            <a:r>
              <a:rPr lang="en-US"/>
              <a:t>230327 Nicolas Klein Improving Conversational Analytics</a:t>
            </a:r>
            <a:endParaRPr lang="de-DE" dirty="0"/>
          </a:p>
        </p:txBody>
      </p:sp>
      <p:sp>
        <p:nvSpPr>
          <p:cNvPr id="6" name="Foliennummernplatzhalter 5">
            <a:extLst>
              <a:ext uri="{FF2B5EF4-FFF2-40B4-BE49-F238E27FC236}">
                <a16:creationId xmlns:a16="http://schemas.microsoft.com/office/drawing/2014/main" id="{E48F1D8E-BB15-BD7E-1A16-0684E48258C6}"/>
              </a:ext>
            </a:extLst>
          </p:cNvPr>
          <p:cNvSpPr>
            <a:spLocks noGrp="1"/>
          </p:cNvSpPr>
          <p:nvPr>
            <p:ph type="sldNum" sz="quarter" idx="12"/>
          </p:nvPr>
        </p:nvSpPr>
        <p:spPr/>
        <p:txBody>
          <a:bodyPr/>
          <a:lstStyle/>
          <a:p>
            <a:pPr>
              <a:defRPr/>
            </a:pPr>
            <a:fld id="{E201E5CB-5EE0-4EA4-87FF-7D8A79A61969}" type="slidenum">
              <a:rPr lang="de-DE" smtClean="0"/>
              <a:pPr>
                <a:defRPr/>
              </a:pPr>
              <a:t>11</a:t>
            </a:fld>
            <a:endParaRPr lang="de-DE" dirty="0"/>
          </a:p>
        </p:txBody>
      </p:sp>
      <p:pic>
        <p:nvPicPr>
          <p:cNvPr id="8" name="Grafik 7" descr="Ein Bild, das Text enthält.&#10;&#10;Automatisch generierte Beschreibung">
            <a:extLst>
              <a:ext uri="{FF2B5EF4-FFF2-40B4-BE49-F238E27FC236}">
                <a16:creationId xmlns:a16="http://schemas.microsoft.com/office/drawing/2014/main" id="{C5DEE251-AE07-EC6F-36B0-CA56805CD8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056" y="1988840"/>
            <a:ext cx="11268828" cy="3744416"/>
          </a:xfrm>
          <a:prstGeom prst="rect">
            <a:avLst/>
          </a:prstGeom>
        </p:spPr>
      </p:pic>
      <p:sp>
        <p:nvSpPr>
          <p:cNvPr id="10" name="Rechteck 9">
            <a:extLst>
              <a:ext uri="{FF2B5EF4-FFF2-40B4-BE49-F238E27FC236}">
                <a16:creationId xmlns:a16="http://schemas.microsoft.com/office/drawing/2014/main" id="{A54B945F-B1F4-8D45-8C8D-33655CB839EE}"/>
              </a:ext>
            </a:extLst>
          </p:cNvPr>
          <p:cNvSpPr/>
          <p:nvPr/>
        </p:nvSpPr>
        <p:spPr bwMode="auto">
          <a:xfrm>
            <a:off x="4618997" y="5827342"/>
            <a:ext cx="2950946" cy="481978"/>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i="1" dirty="0">
                <a:latin typeface="Arial" pitchFamily="34" charset="0"/>
              </a:rPr>
              <a:t>Example Log Entry</a:t>
            </a:r>
          </a:p>
        </p:txBody>
      </p:sp>
    </p:spTree>
    <p:extLst>
      <p:ext uri="{BB962C8B-B14F-4D97-AF65-F5344CB8AC3E}">
        <p14:creationId xmlns:p14="http://schemas.microsoft.com/office/powerpoint/2010/main" val="428895794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8844E0C-0E9E-D967-84FC-4229F043AF2A}"/>
              </a:ext>
            </a:extLst>
          </p:cNvPr>
          <p:cNvSpPr>
            <a:spLocks noGrp="1"/>
          </p:cNvSpPr>
          <p:nvPr>
            <p:ph type="title"/>
          </p:nvPr>
        </p:nvSpPr>
        <p:spPr/>
        <p:txBody>
          <a:bodyPr/>
          <a:lstStyle/>
          <a:p>
            <a:r>
              <a:rPr lang="en-US" dirty="0"/>
              <a:t>Log-Data Analysis</a:t>
            </a:r>
          </a:p>
        </p:txBody>
      </p:sp>
      <p:sp>
        <p:nvSpPr>
          <p:cNvPr id="4" name="Datumsplatzhalter 3">
            <a:extLst>
              <a:ext uri="{FF2B5EF4-FFF2-40B4-BE49-F238E27FC236}">
                <a16:creationId xmlns:a16="http://schemas.microsoft.com/office/drawing/2014/main" id="{7B17036F-B934-104B-D26C-E1121932E84C}"/>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749827AC-65F7-1DF5-B90D-146E38978630}"/>
              </a:ext>
            </a:extLst>
          </p:cNvPr>
          <p:cNvSpPr>
            <a:spLocks noGrp="1"/>
          </p:cNvSpPr>
          <p:nvPr>
            <p:ph type="ftr" sz="quarter" idx="11"/>
          </p:nvPr>
        </p:nvSpPr>
        <p:spPr/>
        <p:txBody>
          <a:bodyPr/>
          <a:lstStyle/>
          <a:p>
            <a:pPr>
              <a:defRPr/>
            </a:pPr>
            <a:r>
              <a:rPr lang="en-US" dirty="0"/>
              <a:t>230327 Nicolas Klein Improving Conversational Analytics</a:t>
            </a:r>
            <a:endParaRPr lang="de-DE" dirty="0"/>
          </a:p>
        </p:txBody>
      </p:sp>
      <p:sp>
        <p:nvSpPr>
          <p:cNvPr id="6" name="Foliennummernplatzhalter 5">
            <a:extLst>
              <a:ext uri="{FF2B5EF4-FFF2-40B4-BE49-F238E27FC236}">
                <a16:creationId xmlns:a16="http://schemas.microsoft.com/office/drawing/2014/main" id="{E48F1D8E-BB15-BD7E-1A16-0684E48258C6}"/>
              </a:ext>
            </a:extLst>
          </p:cNvPr>
          <p:cNvSpPr>
            <a:spLocks noGrp="1"/>
          </p:cNvSpPr>
          <p:nvPr>
            <p:ph type="sldNum" sz="quarter" idx="12"/>
          </p:nvPr>
        </p:nvSpPr>
        <p:spPr/>
        <p:txBody>
          <a:bodyPr/>
          <a:lstStyle/>
          <a:p>
            <a:pPr>
              <a:defRPr/>
            </a:pPr>
            <a:fld id="{E201E5CB-5EE0-4EA4-87FF-7D8A79A61969}" type="slidenum">
              <a:rPr lang="de-DE" smtClean="0"/>
              <a:pPr>
                <a:defRPr/>
              </a:pPr>
              <a:t>12</a:t>
            </a:fld>
            <a:endParaRPr lang="de-DE" dirty="0"/>
          </a:p>
        </p:txBody>
      </p:sp>
      <p:sp>
        <p:nvSpPr>
          <p:cNvPr id="10" name="Rechteck 9">
            <a:extLst>
              <a:ext uri="{FF2B5EF4-FFF2-40B4-BE49-F238E27FC236}">
                <a16:creationId xmlns:a16="http://schemas.microsoft.com/office/drawing/2014/main" id="{A54B945F-B1F4-8D45-8C8D-33655CB839EE}"/>
              </a:ext>
            </a:extLst>
          </p:cNvPr>
          <p:cNvSpPr/>
          <p:nvPr/>
        </p:nvSpPr>
        <p:spPr bwMode="auto">
          <a:xfrm>
            <a:off x="4618997" y="3573016"/>
            <a:ext cx="2950946" cy="481978"/>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i="1" dirty="0">
                <a:latin typeface="Arial" pitchFamily="34" charset="0"/>
              </a:rPr>
              <a:t>Example Text-Payload</a:t>
            </a:r>
          </a:p>
        </p:txBody>
      </p:sp>
      <p:pic>
        <p:nvPicPr>
          <p:cNvPr id="12" name="Grafik 11" descr="Ein Bild, das Text enthält.&#10;&#10;Automatisch generierte Beschreibung">
            <a:extLst>
              <a:ext uri="{FF2B5EF4-FFF2-40B4-BE49-F238E27FC236}">
                <a16:creationId xmlns:a16="http://schemas.microsoft.com/office/drawing/2014/main" id="{B5A0129C-2686-8FB0-FE61-D523F1F1BB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82" y="1052736"/>
            <a:ext cx="12224303" cy="2448272"/>
          </a:xfrm>
          <a:prstGeom prst="rect">
            <a:avLst/>
          </a:prstGeom>
        </p:spPr>
      </p:pic>
      <p:sp>
        <p:nvSpPr>
          <p:cNvPr id="19" name="Inhaltsplatzhalter 1">
            <a:extLst>
              <a:ext uri="{FF2B5EF4-FFF2-40B4-BE49-F238E27FC236}">
                <a16:creationId xmlns:a16="http://schemas.microsoft.com/office/drawing/2014/main" id="{14D13640-6984-B425-5995-71510F5736CC}"/>
              </a:ext>
            </a:extLst>
          </p:cNvPr>
          <p:cNvSpPr>
            <a:spLocks noGrp="1"/>
          </p:cNvSpPr>
          <p:nvPr>
            <p:ph idx="1"/>
          </p:nvPr>
        </p:nvSpPr>
        <p:spPr>
          <a:xfrm>
            <a:off x="334435" y="4293096"/>
            <a:ext cx="11523135" cy="2088655"/>
          </a:xfrm>
        </p:spPr>
        <p:txBody>
          <a:bodyPr/>
          <a:lstStyle/>
          <a:p>
            <a:pPr marL="285750" indent="-285750">
              <a:buFont typeface="Arial" panose="020B0604020202020204" pitchFamily="34" charset="0"/>
              <a:buChar char="•"/>
            </a:pPr>
            <a:r>
              <a:rPr lang="en-US" dirty="0">
                <a:latin typeface="Arial" pitchFamily="34" charset="0"/>
              </a:rPr>
              <a:t>Text payload contains a lot of relevant information which needs to be extracted</a:t>
            </a:r>
          </a:p>
          <a:p>
            <a:pPr marL="642937" lvl="1" indent="-285750">
              <a:buFont typeface="Arial" panose="020B0604020202020204" pitchFamily="34" charset="0"/>
              <a:buChar char="•"/>
            </a:pPr>
            <a:r>
              <a:rPr lang="en-US" dirty="0">
                <a:latin typeface="Arial" pitchFamily="34" charset="0"/>
              </a:rPr>
              <a:t>But: Payload format is not valid JSON </a:t>
            </a:r>
            <a:r>
              <a:rPr lang="en-US" dirty="0">
                <a:latin typeface="Arial" pitchFamily="34" charset="0"/>
                <a:sym typeface="Wingdings" pitchFamily="2" charset="2"/>
              </a:rPr>
              <a:t> Payload is actually structured in HOCON</a:t>
            </a:r>
          </a:p>
          <a:p>
            <a:pPr marL="285750" indent="-285750">
              <a:buFont typeface="Arial" panose="020B0604020202020204" pitchFamily="34" charset="0"/>
              <a:buChar char="•"/>
            </a:pPr>
            <a:endParaRPr lang="en-US" dirty="0">
              <a:latin typeface="Arial" pitchFamily="34" charset="0"/>
            </a:endParaRPr>
          </a:p>
          <a:p>
            <a:pPr marL="285750" indent="-285750">
              <a:buFont typeface="Arial" panose="020B0604020202020204" pitchFamily="34" charset="0"/>
              <a:buChar char="•"/>
            </a:pPr>
            <a:r>
              <a:rPr lang="en-US" dirty="0"/>
              <a:t>Implementation of own parser / usage of an existing parser</a:t>
            </a:r>
          </a:p>
          <a:p>
            <a:pPr marL="357187" lvl="1" indent="0">
              <a:buNone/>
            </a:pPr>
            <a:r>
              <a:rPr lang="en-US" dirty="0">
                <a:sym typeface="Wingdings" pitchFamily="2" charset="2"/>
              </a:rPr>
              <a:t> New &amp; deeply reformatted JSON log files</a:t>
            </a:r>
            <a:endParaRPr lang="en-US" dirty="0"/>
          </a:p>
        </p:txBody>
      </p:sp>
      <p:sp>
        <p:nvSpPr>
          <p:cNvPr id="8" name="Oval 7">
            <a:extLst>
              <a:ext uri="{FF2B5EF4-FFF2-40B4-BE49-F238E27FC236}">
                <a16:creationId xmlns:a16="http://schemas.microsoft.com/office/drawing/2014/main" id="{3544E9A6-FC71-E21E-970C-9834521D7D5F}"/>
              </a:ext>
            </a:extLst>
          </p:cNvPr>
          <p:cNvSpPr/>
          <p:nvPr/>
        </p:nvSpPr>
        <p:spPr bwMode="auto">
          <a:xfrm>
            <a:off x="1026000" y="1124744"/>
            <a:ext cx="144016" cy="144016"/>
          </a:xfrm>
          <a:prstGeom prst="ellipse">
            <a:avLst/>
          </a:prstGeom>
          <a:noFill/>
          <a:ln w="31750">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9" name="Oval 8">
            <a:extLst>
              <a:ext uri="{FF2B5EF4-FFF2-40B4-BE49-F238E27FC236}">
                <a16:creationId xmlns:a16="http://schemas.microsoft.com/office/drawing/2014/main" id="{7F03433F-E212-16AC-0B91-BE579A8BB237}"/>
              </a:ext>
            </a:extLst>
          </p:cNvPr>
          <p:cNvSpPr/>
          <p:nvPr/>
        </p:nvSpPr>
        <p:spPr bwMode="auto">
          <a:xfrm>
            <a:off x="867573" y="3352006"/>
            <a:ext cx="144016" cy="144016"/>
          </a:xfrm>
          <a:prstGeom prst="ellipse">
            <a:avLst/>
          </a:prstGeom>
          <a:noFill/>
          <a:ln w="31750">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cxnSp>
        <p:nvCxnSpPr>
          <p:cNvPr id="13" name="Gerade Verbindung mit Pfeil 12">
            <a:extLst>
              <a:ext uri="{FF2B5EF4-FFF2-40B4-BE49-F238E27FC236}">
                <a16:creationId xmlns:a16="http://schemas.microsoft.com/office/drawing/2014/main" id="{B4486815-48D1-D54C-3D30-5F93ACFD808A}"/>
              </a:ext>
            </a:extLst>
          </p:cNvPr>
          <p:cNvCxnSpPr/>
          <p:nvPr/>
        </p:nvCxnSpPr>
        <p:spPr bwMode="auto">
          <a:xfrm flipH="1">
            <a:off x="1155849" y="908720"/>
            <a:ext cx="173456" cy="216024"/>
          </a:xfrm>
          <a:prstGeom prst="straightConnector1">
            <a:avLst/>
          </a:prstGeom>
          <a:ln>
            <a:solidFill>
              <a:srgbClr val="FF0000"/>
            </a:solidFill>
            <a:headEnd type="none" w="med" len="med"/>
            <a:tailEnd type="arrow"/>
          </a:ln>
        </p:spPr>
        <p:style>
          <a:lnRef idx="3">
            <a:schemeClr val="dk1"/>
          </a:lnRef>
          <a:fillRef idx="0">
            <a:schemeClr val="dk1"/>
          </a:fillRef>
          <a:effectRef idx="2">
            <a:schemeClr val="dk1"/>
          </a:effectRef>
          <a:fontRef idx="minor">
            <a:schemeClr val="tx1"/>
          </a:fontRef>
        </p:style>
      </p:cxnSp>
      <p:cxnSp>
        <p:nvCxnSpPr>
          <p:cNvPr id="14" name="Gerade Verbindung mit Pfeil 13">
            <a:extLst>
              <a:ext uri="{FF2B5EF4-FFF2-40B4-BE49-F238E27FC236}">
                <a16:creationId xmlns:a16="http://schemas.microsoft.com/office/drawing/2014/main" id="{38BF87BE-EC99-78A4-DACE-C508EF55636B}"/>
              </a:ext>
            </a:extLst>
          </p:cNvPr>
          <p:cNvCxnSpPr>
            <a:cxnSpLocks/>
          </p:cNvCxnSpPr>
          <p:nvPr/>
        </p:nvCxnSpPr>
        <p:spPr bwMode="auto">
          <a:xfrm flipH="1" flipV="1">
            <a:off x="983432" y="3490214"/>
            <a:ext cx="144260" cy="238102"/>
          </a:xfrm>
          <a:prstGeom prst="straightConnector1">
            <a:avLst/>
          </a:prstGeom>
          <a:ln>
            <a:solidFill>
              <a:srgbClr val="FF0000"/>
            </a:solidFill>
            <a:headEnd type="none" w="med" len="med"/>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72562069"/>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8844E0C-0E9E-D967-84FC-4229F043AF2A}"/>
              </a:ext>
            </a:extLst>
          </p:cNvPr>
          <p:cNvSpPr>
            <a:spLocks noGrp="1"/>
          </p:cNvSpPr>
          <p:nvPr>
            <p:ph type="title"/>
          </p:nvPr>
        </p:nvSpPr>
        <p:spPr/>
        <p:txBody>
          <a:bodyPr/>
          <a:lstStyle/>
          <a:p>
            <a:r>
              <a:rPr lang="en-US" dirty="0"/>
              <a:t>Log-Data Analysis</a:t>
            </a:r>
          </a:p>
        </p:txBody>
      </p:sp>
      <p:sp>
        <p:nvSpPr>
          <p:cNvPr id="4" name="Datumsplatzhalter 3">
            <a:extLst>
              <a:ext uri="{FF2B5EF4-FFF2-40B4-BE49-F238E27FC236}">
                <a16:creationId xmlns:a16="http://schemas.microsoft.com/office/drawing/2014/main" id="{7B17036F-B934-104B-D26C-E1121932E84C}"/>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749827AC-65F7-1DF5-B90D-146E38978630}"/>
              </a:ext>
            </a:extLst>
          </p:cNvPr>
          <p:cNvSpPr>
            <a:spLocks noGrp="1"/>
          </p:cNvSpPr>
          <p:nvPr>
            <p:ph type="ftr" sz="quarter" idx="11"/>
          </p:nvPr>
        </p:nvSpPr>
        <p:spPr/>
        <p:txBody>
          <a:bodyPr/>
          <a:lstStyle/>
          <a:p>
            <a:pPr>
              <a:defRPr/>
            </a:pPr>
            <a:r>
              <a:rPr lang="en-US" dirty="0"/>
              <a:t>230327 Nicolas Klein Improving Conversational Analytics</a:t>
            </a:r>
            <a:endParaRPr lang="de-DE" dirty="0"/>
          </a:p>
        </p:txBody>
      </p:sp>
      <p:sp>
        <p:nvSpPr>
          <p:cNvPr id="6" name="Foliennummernplatzhalter 5">
            <a:extLst>
              <a:ext uri="{FF2B5EF4-FFF2-40B4-BE49-F238E27FC236}">
                <a16:creationId xmlns:a16="http://schemas.microsoft.com/office/drawing/2014/main" id="{E48F1D8E-BB15-BD7E-1A16-0684E48258C6}"/>
              </a:ext>
            </a:extLst>
          </p:cNvPr>
          <p:cNvSpPr>
            <a:spLocks noGrp="1"/>
          </p:cNvSpPr>
          <p:nvPr>
            <p:ph type="sldNum" sz="quarter" idx="12"/>
          </p:nvPr>
        </p:nvSpPr>
        <p:spPr/>
        <p:txBody>
          <a:bodyPr/>
          <a:lstStyle/>
          <a:p>
            <a:pPr>
              <a:defRPr/>
            </a:pPr>
            <a:fld id="{E201E5CB-5EE0-4EA4-87FF-7D8A79A61969}" type="slidenum">
              <a:rPr lang="de-DE" smtClean="0"/>
              <a:pPr>
                <a:defRPr/>
              </a:pPr>
              <a:t>13</a:t>
            </a:fld>
            <a:endParaRPr lang="de-DE" dirty="0"/>
          </a:p>
        </p:txBody>
      </p:sp>
      <p:pic>
        <p:nvPicPr>
          <p:cNvPr id="9" name="Grafik 8" descr="Ein Bild, das Text enthält.&#10;&#10;Automatisch generierte Beschreibung">
            <a:extLst>
              <a:ext uri="{FF2B5EF4-FFF2-40B4-BE49-F238E27FC236}">
                <a16:creationId xmlns:a16="http://schemas.microsoft.com/office/drawing/2014/main" id="{2751B155-62E5-C4E7-FA32-0896770610E3}"/>
              </a:ext>
            </a:extLst>
          </p:cNvPr>
          <p:cNvPicPr>
            <a:picLocks noChangeAspect="1"/>
          </p:cNvPicPr>
          <p:nvPr/>
        </p:nvPicPr>
        <p:blipFill rotWithShape="1">
          <a:blip r:embed="rId2">
            <a:extLst>
              <a:ext uri="{28A0092B-C50C-407E-A947-70E740481C1C}">
                <a14:useLocalDpi xmlns:a14="http://schemas.microsoft.com/office/drawing/2010/main" val="0"/>
              </a:ext>
            </a:extLst>
          </a:blip>
          <a:srcRect r="16587"/>
          <a:stretch/>
        </p:blipFill>
        <p:spPr>
          <a:xfrm>
            <a:off x="332903" y="908720"/>
            <a:ext cx="6093168" cy="5442940"/>
          </a:xfrm>
          <a:prstGeom prst="rect">
            <a:avLst/>
          </a:prstGeom>
        </p:spPr>
      </p:pic>
      <p:pic>
        <p:nvPicPr>
          <p:cNvPr id="13" name="Grafik 12" descr="Ein Bild, das Text enthält.&#10;&#10;Automatisch generierte Beschreibung">
            <a:extLst>
              <a:ext uri="{FF2B5EF4-FFF2-40B4-BE49-F238E27FC236}">
                <a16:creationId xmlns:a16="http://schemas.microsoft.com/office/drawing/2014/main" id="{124078B7-A0C7-15B1-3BCC-E9581A4FB5EB}"/>
              </a:ext>
            </a:extLst>
          </p:cNvPr>
          <p:cNvPicPr>
            <a:picLocks noChangeAspect="1"/>
          </p:cNvPicPr>
          <p:nvPr/>
        </p:nvPicPr>
        <p:blipFill rotWithShape="1">
          <a:blip r:embed="rId3">
            <a:extLst>
              <a:ext uri="{28A0092B-C50C-407E-A947-70E740481C1C}">
                <a14:useLocalDpi xmlns:a14="http://schemas.microsoft.com/office/drawing/2010/main" val="0"/>
              </a:ext>
            </a:extLst>
          </a:blip>
          <a:srcRect l="588" r="21606"/>
          <a:stretch/>
        </p:blipFill>
        <p:spPr>
          <a:xfrm>
            <a:off x="6426000" y="908720"/>
            <a:ext cx="3956684" cy="3401800"/>
          </a:xfrm>
          <a:prstGeom prst="rect">
            <a:avLst/>
          </a:prstGeom>
        </p:spPr>
      </p:pic>
      <p:sp>
        <p:nvSpPr>
          <p:cNvPr id="14" name="Rechteck 13">
            <a:extLst>
              <a:ext uri="{FF2B5EF4-FFF2-40B4-BE49-F238E27FC236}">
                <a16:creationId xmlns:a16="http://schemas.microsoft.com/office/drawing/2014/main" id="{256E3586-2C2A-D96D-99D0-64A401BBFA57}"/>
              </a:ext>
            </a:extLst>
          </p:cNvPr>
          <p:cNvSpPr/>
          <p:nvPr/>
        </p:nvSpPr>
        <p:spPr bwMode="auto">
          <a:xfrm>
            <a:off x="6960096" y="5013176"/>
            <a:ext cx="3168352" cy="481978"/>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i="1" dirty="0">
                <a:latin typeface="Arial" pitchFamily="34" charset="0"/>
              </a:rPr>
              <a:t>Restructured JSON Log File</a:t>
            </a:r>
          </a:p>
        </p:txBody>
      </p:sp>
      <p:sp>
        <p:nvSpPr>
          <p:cNvPr id="2" name="Oval 1">
            <a:extLst>
              <a:ext uri="{FF2B5EF4-FFF2-40B4-BE49-F238E27FC236}">
                <a16:creationId xmlns:a16="http://schemas.microsoft.com/office/drawing/2014/main" id="{F060BB8B-684E-2206-DA5E-2E5DDB27E886}"/>
              </a:ext>
            </a:extLst>
          </p:cNvPr>
          <p:cNvSpPr/>
          <p:nvPr/>
        </p:nvSpPr>
        <p:spPr bwMode="auto">
          <a:xfrm>
            <a:off x="623392" y="1484784"/>
            <a:ext cx="4752528" cy="216024"/>
          </a:xfrm>
          <a:prstGeom prst="ellipse">
            <a:avLst/>
          </a:prstGeom>
          <a:noFill/>
          <a:ln w="22225">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7" name="Oval 6">
            <a:extLst>
              <a:ext uri="{FF2B5EF4-FFF2-40B4-BE49-F238E27FC236}">
                <a16:creationId xmlns:a16="http://schemas.microsoft.com/office/drawing/2014/main" id="{760D7547-2095-EE24-B8A4-0D20B7872466}"/>
              </a:ext>
            </a:extLst>
          </p:cNvPr>
          <p:cNvSpPr/>
          <p:nvPr/>
        </p:nvSpPr>
        <p:spPr bwMode="auto">
          <a:xfrm>
            <a:off x="1023335" y="3429000"/>
            <a:ext cx="1832305" cy="216024"/>
          </a:xfrm>
          <a:prstGeom prst="ellipse">
            <a:avLst/>
          </a:prstGeom>
          <a:noFill/>
          <a:ln w="22225">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8" name="Oval 7">
            <a:extLst>
              <a:ext uri="{FF2B5EF4-FFF2-40B4-BE49-F238E27FC236}">
                <a16:creationId xmlns:a16="http://schemas.microsoft.com/office/drawing/2014/main" id="{CC5C34A4-975E-20DF-0BC4-89381B63C13D}"/>
              </a:ext>
            </a:extLst>
          </p:cNvPr>
          <p:cNvSpPr/>
          <p:nvPr/>
        </p:nvSpPr>
        <p:spPr bwMode="auto">
          <a:xfrm>
            <a:off x="983432" y="3960000"/>
            <a:ext cx="1832305" cy="216024"/>
          </a:xfrm>
          <a:prstGeom prst="ellipse">
            <a:avLst/>
          </a:prstGeom>
          <a:noFill/>
          <a:ln w="22225">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0" name="Oval 9">
            <a:extLst>
              <a:ext uri="{FF2B5EF4-FFF2-40B4-BE49-F238E27FC236}">
                <a16:creationId xmlns:a16="http://schemas.microsoft.com/office/drawing/2014/main" id="{F47BB750-C582-0F80-E1A8-F6724F6F133D}"/>
              </a:ext>
            </a:extLst>
          </p:cNvPr>
          <p:cNvSpPr/>
          <p:nvPr/>
        </p:nvSpPr>
        <p:spPr bwMode="auto">
          <a:xfrm>
            <a:off x="1144800" y="990000"/>
            <a:ext cx="144016" cy="144016"/>
          </a:xfrm>
          <a:prstGeom prst="ellipse">
            <a:avLst/>
          </a:prstGeom>
          <a:noFill/>
          <a:ln w="31750">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1" name="Oval 10">
            <a:extLst>
              <a:ext uri="{FF2B5EF4-FFF2-40B4-BE49-F238E27FC236}">
                <a16:creationId xmlns:a16="http://schemas.microsoft.com/office/drawing/2014/main" id="{105238A3-50ED-748A-BF5E-7078C430F706}"/>
              </a:ext>
            </a:extLst>
          </p:cNvPr>
          <p:cNvSpPr/>
          <p:nvPr/>
        </p:nvSpPr>
        <p:spPr bwMode="auto">
          <a:xfrm>
            <a:off x="6523200" y="1980000"/>
            <a:ext cx="144016" cy="144016"/>
          </a:xfrm>
          <a:prstGeom prst="ellipse">
            <a:avLst/>
          </a:prstGeom>
          <a:noFill/>
          <a:ln w="31750">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Tree>
    <p:extLst>
      <p:ext uri="{BB962C8B-B14F-4D97-AF65-F5344CB8AC3E}">
        <p14:creationId xmlns:p14="http://schemas.microsoft.com/office/powerpoint/2010/main" val="824141668"/>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099FF030-C0AC-5526-DE70-8DDAD526236B}"/>
              </a:ext>
            </a:extLst>
          </p:cNvPr>
          <p:cNvSpPr>
            <a:spLocks noGrp="1"/>
          </p:cNvSpPr>
          <p:nvPr>
            <p:ph idx="1"/>
          </p:nvPr>
        </p:nvSpPr>
        <p:spPr/>
        <p:txBody>
          <a:bodyPr/>
          <a:lstStyle/>
          <a:p>
            <a:pPr marL="285750" indent="-285750">
              <a:buFont typeface="Arial" panose="020B0604020202020204" pitchFamily="34" charset="0"/>
              <a:buChar char="•"/>
            </a:pPr>
            <a:r>
              <a:rPr lang="en-US" dirty="0"/>
              <a:t>Implemented features</a:t>
            </a:r>
          </a:p>
          <a:p>
            <a:pPr marL="642937" lvl="1" indent="-285750">
              <a:buFont typeface="Arial" panose="020B0604020202020204" pitchFamily="34" charset="0"/>
              <a:buChar char="•"/>
            </a:pPr>
            <a:r>
              <a:rPr lang="en-US" dirty="0"/>
              <a:t>Text payload parser</a:t>
            </a:r>
          </a:p>
          <a:p>
            <a:pPr marL="642937" lvl="1" indent="-285750">
              <a:buFont typeface="Arial" panose="020B0604020202020204" pitchFamily="34" charset="0"/>
              <a:buChar char="•"/>
            </a:pPr>
            <a:r>
              <a:rPr lang="en-US" dirty="0"/>
              <a:t>JSON file re-formatter </a:t>
            </a:r>
          </a:p>
          <a:p>
            <a:pPr marL="642937" lvl="1" indent="-285750">
              <a:buFont typeface="Arial" panose="020B0604020202020204" pitchFamily="34" charset="0"/>
              <a:buChar char="•"/>
            </a:pPr>
            <a:r>
              <a:rPr lang="en-US" dirty="0"/>
              <a:t>Extraction of basic metrics</a:t>
            </a:r>
          </a:p>
          <a:p>
            <a:pPr marL="642937" lvl="1" indent="-285750">
              <a:buFont typeface="Arial" panose="020B0604020202020204" pitchFamily="34" charset="0"/>
              <a:buChar char="•"/>
            </a:pPr>
            <a:endParaRPr lang="en-US" dirty="0"/>
          </a:p>
          <a:p>
            <a:pPr marL="642937" lvl="1" indent="-285750">
              <a:buFont typeface="Arial" panose="020B0604020202020204" pitchFamily="34" charset="0"/>
              <a:buChar char="•"/>
            </a:pPr>
            <a:endParaRPr lang="en-US" dirty="0"/>
          </a:p>
          <a:p>
            <a:pPr marL="642937" lvl="1" indent="-285750">
              <a:buFont typeface="Arial" panose="020B0604020202020204" pitchFamily="34" charset="0"/>
              <a:buChar char="•"/>
            </a:pPr>
            <a:r>
              <a:rPr lang="en-US" dirty="0"/>
              <a:t>Sort data by user-ID &amp; </a:t>
            </a:r>
          </a:p>
          <a:p>
            <a:pPr marL="357187" lvl="1" indent="0">
              <a:buNone/>
            </a:pPr>
            <a:r>
              <a:rPr lang="en-US" dirty="0"/>
              <a:t>    session-ID</a:t>
            </a:r>
          </a:p>
          <a:p>
            <a:pPr marL="642937" lvl="1" indent="-285750">
              <a:buFont typeface="Arial" panose="020B0604020202020204" pitchFamily="34" charset="0"/>
              <a:buChar char="•"/>
            </a:pPr>
            <a:endParaRPr lang="en-US" dirty="0"/>
          </a:p>
        </p:txBody>
      </p:sp>
      <p:sp>
        <p:nvSpPr>
          <p:cNvPr id="3" name="Titel 2">
            <a:extLst>
              <a:ext uri="{FF2B5EF4-FFF2-40B4-BE49-F238E27FC236}">
                <a16:creationId xmlns:a16="http://schemas.microsoft.com/office/drawing/2014/main" id="{83C1DAD3-6EB6-3944-7EA4-9C30447D978E}"/>
              </a:ext>
            </a:extLst>
          </p:cNvPr>
          <p:cNvSpPr>
            <a:spLocks noGrp="1"/>
          </p:cNvSpPr>
          <p:nvPr>
            <p:ph type="title"/>
          </p:nvPr>
        </p:nvSpPr>
        <p:spPr/>
        <p:txBody>
          <a:bodyPr/>
          <a:lstStyle/>
          <a:p>
            <a:r>
              <a:rPr lang="en-US" dirty="0"/>
              <a:t>Log-Data Analysis</a:t>
            </a:r>
          </a:p>
        </p:txBody>
      </p:sp>
      <p:sp>
        <p:nvSpPr>
          <p:cNvPr id="4" name="Datumsplatzhalter 3">
            <a:extLst>
              <a:ext uri="{FF2B5EF4-FFF2-40B4-BE49-F238E27FC236}">
                <a16:creationId xmlns:a16="http://schemas.microsoft.com/office/drawing/2014/main" id="{F0E76DBE-0EF3-77FD-F469-A6D5C275DFE2}"/>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4BE975E1-EBF6-9794-3032-7EC0171239B3}"/>
              </a:ext>
            </a:extLst>
          </p:cNvPr>
          <p:cNvSpPr>
            <a:spLocks noGrp="1"/>
          </p:cNvSpPr>
          <p:nvPr>
            <p:ph type="ftr" sz="quarter" idx="11"/>
          </p:nvPr>
        </p:nvSpPr>
        <p:spPr/>
        <p:txBody>
          <a:bodyPr/>
          <a:lstStyle/>
          <a:p>
            <a:pPr>
              <a:defRPr/>
            </a:pPr>
            <a:r>
              <a:rPr lang="en-US"/>
              <a:t>230327 Nicolas Klein Improving Conversational Analytics</a:t>
            </a:r>
            <a:endParaRPr lang="de-DE" dirty="0"/>
          </a:p>
        </p:txBody>
      </p:sp>
      <p:sp>
        <p:nvSpPr>
          <p:cNvPr id="6" name="Foliennummernplatzhalter 5">
            <a:extLst>
              <a:ext uri="{FF2B5EF4-FFF2-40B4-BE49-F238E27FC236}">
                <a16:creationId xmlns:a16="http://schemas.microsoft.com/office/drawing/2014/main" id="{EC54758A-A7C0-DF5C-4BDD-FF11F472F7E0}"/>
              </a:ext>
            </a:extLst>
          </p:cNvPr>
          <p:cNvSpPr>
            <a:spLocks noGrp="1"/>
          </p:cNvSpPr>
          <p:nvPr>
            <p:ph type="sldNum" sz="quarter" idx="12"/>
          </p:nvPr>
        </p:nvSpPr>
        <p:spPr/>
        <p:txBody>
          <a:bodyPr/>
          <a:lstStyle/>
          <a:p>
            <a:pPr>
              <a:defRPr/>
            </a:pPr>
            <a:fld id="{E201E5CB-5EE0-4EA4-87FF-7D8A79A61969}" type="slidenum">
              <a:rPr lang="de-DE" smtClean="0"/>
              <a:pPr>
                <a:defRPr/>
              </a:pPr>
              <a:t>14</a:t>
            </a:fld>
            <a:endParaRPr lang="de-DE" dirty="0"/>
          </a:p>
        </p:txBody>
      </p:sp>
      <p:pic>
        <p:nvPicPr>
          <p:cNvPr id="10" name="Grafik 9" descr="Ein Bild, das Text enthält.&#10;&#10;Automatisch generierte Beschreibung">
            <a:extLst>
              <a:ext uri="{FF2B5EF4-FFF2-40B4-BE49-F238E27FC236}">
                <a16:creationId xmlns:a16="http://schemas.microsoft.com/office/drawing/2014/main" id="{8F303CC2-9F7C-7A93-53B5-11C5F1C328D1}"/>
              </a:ext>
            </a:extLst>
          </p:cNvPr>
          <p:cNvPicPr>
            <a:picLocks noChangeAspect="1"/>
          </p:cNvPicPr>
          <p:nvPr/>
        </p:nvPicPr>
        <p:blipFill rotWithShape="1">
          <a:blip r:embed="rId2">
            <a:extLst>
              <a:ext uri="{28A0092B-C50C-407E-A947-70E740481C1C}">
                <a14:useLocalDpi xmlns:a14="http://schemas.microsoft.com/office/drawing/2010/main" val="0"/>
              </a:ext>
            </a:extLst>
          </a:blip>
          <a:srcRect r="7366"/>
          <a:stretch/>
        </p:blipFill>
        <p:spPr>
          <a:xfrm>
            <a:off x="4152857" y="2420888"/>
            <a:ext cx="7199873" cy="4188984"/>
          </a:xfrm>
          <a:prstGeom prst="rect">
            <a:avLst/>
          </a:prstGeom>
        </p:spPr>
      </p:pic>
      <p:sp>
        <p:nvSpPr>
          <p:cNvPr id="7" name="Oval 6">
            <a:extLst>
              <a:ext uri="{FF2B5EF4-FFF2-40B4-BE49-F238E27FC236}">
                <a16:creationId xmlns:a16="http://schemas.microsoft.com/office/drawing/2014/main" id="{34639248-2A68-C16C-A206-CF14E51ABDFE}"/>
              </a:ext>
            </a:extLst>
          </p:cNvPr>
          <p:cNvSpPr/>
          <p:nvPr/>
        </p:nvSpPr>
        <p:spPr bwMode="auto">
          <a:xfrm>
            <a:off x="7105185" y="2564904"/>
            <a:ext cx="3570646" cy="216024"/>
          </a:xfrm>
          <a:prstGeom prst="ellipse">
            <a:avLst/>
          </a:prstGeom>
          <a:noFill/>
          <a:ln w="22225">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cxnSp>
        <p:nvCxnSpPr>
          <p:cNvPr id="9" name="Gerade Verbindung mit Pfeil 8">
            <a:extLst>
              <a:ext uri="{FF2B5EF4-FFF2-40B4-BE49-F238E27FC236}">
                <a16:creationId xmlns:a16="http://schemas.microsoft.com/office/drawing/2014/main" id="{F2384EDB-3DEC-AA27-ABD0-212D4F9D4E47}"/>
              </a:ext>
            </a:extLst>
          </p:cNvPr>
          <p:cNvCxnSpPr>
            <a:cxnSpLocks/>
          </p:cNvCxnSpPr>
          <p:nvPr/>
        </p:nvCxnSpPr>
        <p:spPr bwMode="auto">
          <a:xfrm flipH="1">
            <a:off x="10561569" y="2290270"/>
            <a:ext cx="310330" cy="346642"/>
          </a:xfrm>
          <a:prstGeom prst="straightConnector1">
            <a:avLst/>
          </a:prstGeom>
          <a:ln>
            <a:solidFill>
              <a:srgbClr val="FF0000"/>
            </a:solidFill>
            <a:headEnd type="none" w="med" len="med"/>
            <a:tailEnd type="arrow"/>
          </a:ln>
        </p:spPr>
        <p:style>
          <a:lnRef idx="3">
            <a:schemeClr val="dk1"/>
          </a:lnRef>
          <a:fillRef idx="0">
            <a:schemeClr val="dk1"/>
          </a:fillRef>
          <a:effectRef idx="2">
            <a:schemeClr val="dk1"/>
          </a:effectRef>
          <a:fontRef idx="minor">
            <a:schemeClr val="tx1"/>
          </a:fontRef>
        </p:style>
      </p:cxnSp>
      <p:sp>
        <p:nvSpPr>
          <p:cNvPr id="12" name="Textfeld 11">
            <a:extLst>
              <a:ext uri="{FF2B5EF4-FFF2-40B4-BE49-F238E27FC236}">
                <a16:creationId xmlns:a16="http://schemas.microsoft.com/office/drawing/2014/main" id="{C4265727-68D5-CF0E-7050-260533956C5F}"/>
              </a:ext>
            </a:extLst>
          </p:cNvPr>
          <p:cNvSpPr txBox="1"/>
          <p:nvPr/>
        </p:nvSpPr>
        <p:spPr>
          <a:xfrm>
            <a:off x="10811350" y="2020323"/>
            <a:ext cx="1186543"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600" i="1" dirty="0">
                <a:latin typeface="Arial" pitchFamily="34" charset="0"/>
              </a:rPr>
              <a:t>Session-ID</a:t>
            </a:r>
            <a:endParaRPr lang="en-US" i="1" dirty="0">
              <a:latin typeface="Arial" pitchFamily="34" charset="0"/>
            </a:endParaRPr>
          </a:p>
        </p:txBody>
      </p:sp>
      <p:sp>
        <p:nvSpPr>
          <p:cNvPr id="13" name="Geschweifte Klammer rechts 12">
            <a:extLst>
              <a:ext uri="{FF2B5EF4-FFF2-40B4-BE49-F238E27FC236}">
                <a16:creationId xmlns:a16="http://schemas.microsoft.com/office/drawing/2014/main" id="{ABF8E407-AC9D-F00C-0D2E-65B57A8DB584}"/>
              </a:ext>
            </a:extLst>
          </p:cNvPr>
          <p:cNvSpPr/>
          <p:nvPr/>
        </p:nvSpPr>
        <p:spPr bwMode="auto">
          <a:xfrm>
            <a:off x="11137633" y="3356992"/>
            <a:ext cx="316683" cy="1224136"/>
          </a:xfrm>
          <a:prstGeom prst="rightBrace">
            <a:avLst/>
          </a:prstGeom>
          <a:ln>
            <a:solidFill>
              <a:srgbClr val="FF0000"/>
            </a:solidFill>
            <a:headEnd type="none" w="med" len="med"/>
            <a:tailEnd type="none"/>
          </a:ln>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sp>
        <p:nvSpPr>
          <p:cNvPr id="14" name="Oval 13">
            <a:extLst>
              <a:ext uri="{FF2B5EF4-FFF2-40B4-BE49-F238E27FC236}">
                <a16:creationId xmlns:a16="http://schemas.microsoft.com/office/drawing/2014/main" id="{66E178B0-633B-79EE-C467-65F9F4544B17}"/>
              </a:ext>
            </a:extLst>
          </p:cNvPr>
          <p:cNvSpPr/>
          <p:nvPr/>
        </p:nvSpPr>
        <p:spPr bwMode="auto">
          <a:xfrm>
            <a:off x="4296873" y="3636000"/>
            <a:ext cx="2438799" cy="216024"/>
          </a:xfrm>
          <a:prstGeom prst="ellipse">
            <a:avLst/>
          </a:prstGeom>
          <a:noFill/>
          <a:ln w="22225">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cxnSp>
        <p:nvCxnSpPr>
          <p:cNvPr id="15" name="Gerade Verbindung mit Pfeil 14">
            <a:extLst>
              <a:ext uri="{FF2B5EF4-FFF2-40B4-BE49-F238E27FC236}">
                <a16:creationId xmlns:a16="http://schemas.microsoft.com/office/drawing/2014/main" id="{D8794CCC-E572-83FF-9886-03BD5800DF8D}"/>
              </a:ext>
            </a:extLst>
          </p:cNvPr>
          <p:cNvCxnSpPr>
            <a:cxnSpLocks/>
          </p:cNvCxnSpPr>
          <p:nvPr/>
        </p:nvCxnSpPr>
        <p:spPr bwMode="auto">
          <a:xfrm flipV="1">
            <a:off x="3964019" y="3789040"/>
            <a:ext cx="404862" cy="360040"/>
          </a:xfrm>
          <a:prstGeom prst="straightConnector1">
            <a:avLst/>
          </a:prstGeom>
          <a:ln>
            <a:solidFill>
              <a:srgbClr val="FF0000"/>
            </a:solidFill>
            <a:headEnd type="none" w="med" len="med"/>
            <a:tailEnd type="arrow"/>
          </a:ln>
        </p:spPr>
        <p:style>
          <a:lnRef idx="3">
            <a:schemeClr val="dk1"/>
          </a:lnRef>
          <a:fillRef idx="0">
            <a:schemeClr val="dk1"/>
          </a:fillRef>
          <a:effectRef idx="2">
            <a:schemeClr val="dk1"/>
          </a:effectRef>
          <a:fontRef idx="minor">
            <a:schemeClr val="tx1"/>
          </a:fontRef>
        </p:style>
      </p:cxnSp>
      <p:sp>
        <p:nvSpPr>
          <p:cNvPr id="17" name="Textfeld 16">
            <a:extLst>
              <a:ext uri="{FF2B5EF4-FFF2-40B4-BE49-F238E27FC236}">
                <a16:creationId xmlns:a16="http://schemas.microsoft.com/office/drawing/2014/main" id="{E131D773-6477-8384-16AD-42CA3A769050}"/>
              </a:ext>
            </a:extLst>
          </p:cNvPr>
          <p:cNvSpPr txBox="1"/>
          <p:nvPr/>
        </p:nvSpPr>
        <p:spPr>
          <a:xfrm>
            <a:off x="3156929" y="4146048"/>
            <a:ext cx="887872"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600" i="1" dirty="0">
                <a:latin typeface="Arial" pitchFamily="34" charset="0"/>
              </a:rPr>
              <a:t>User-ID</a:t>
            </a:r>
            <a:endParaRPr lang="en-US" i="1" dirty="0">
              <a:latin typeface="Arial" pitchFamily="34" charset="0"/>
            </a:endParaRPr>
          </a:p>
        </p:txBody>
      </p:sp>
      <p:sp>
        <p:nvSpPr>
          <p:cNvPr id="22" name="Textfeld 21">
            <a:extLst>
              <a:ext uri="{FF2B5EF4-FFF2-40B4-BE49-F238E27FC236}">
                <a16:creationId xmlns:a16="http://schemas.microsoft.com/office/drawing/2014/main" id="{FC98AF00-6F51-DA97-BDF1-3E50BE283D2E}"/>
              </a:ext>
            </a:extLst>
          </p:cNvPr>
          <p:cNvSpPr txBox="1"/>
          <p:nvPr/>
        </p:nvSpPr>
        <p:spPr>
          <a:xfrm>
            <a:off x="11418356" y="3645894"/>
            <a:ext cx="726316" cy="58477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600" i="1" dirty="0">
                <a:latin typeface="Arial" pitchFamily="34" charset="0"/>
              </a:rPr>
              <a:t>log entry</a:t>
            </a:r>
          </a:p>
        </p:txBody>
      </p:sp>
      <p:graphicFrame>
        <p:nvGraphicFramePr>
          <p:cNvPr id="11" name="Tabelle 15">
            <a:extLst>
              <a:ext uri="{FF2B5EF4-FFF2-40B4-BE49-F238E27FC236}">
                <a16:creationId xmlns:a16="http://schemas.microsoft.com/office/drawing/2014/main" id="{F65502CD-4DFE-9C52-A8BB-AF98A47D1368}"/>
              </a:ext>
            </a:extLst>
          </p:cNvPr>
          <p:cNvGraphicFramePr>
            <a:graphicFrameLocks noGrp="1"/>
          </p:cNvGraphicFramePr>
          <p:nvPr>
            <p:extLst>
              <p:ext uri="{D42A27DB-BD31-4B8C-83A1-F6EECF244321}">
                <p14:modId xmlns:p14="http://schemas.microsoft.com/office/powerpoint/2010/main" val="4093997939"/>
              </p:ext>
            </p:extLst>
          </p:nvPr>
        </p:nvGraphicFramePr>
        <p:xfrm>
          <a:off x="4701102" y="991878"/>
          <a:ext cx="5715378" cy="909134"/>
        </p:xfrm>
        <a:graphic>
          <a:graphicData uri="http://schemas.openxmlformats.org/drawingml/2006/table">
            <a:tbl>
              <a:tblPr firstRow="1" bandRow="1">
                <a:tableStyleId>{7DF18680-E054-41AD-8BC1-D1AEF772440D}</a:tableStyleId>
              </a:tblPr>
              <a:tblGrid>
                <a:gridCol w="1348700">
                  <a:extLst>
                    <a:ext uri="{9D8B030D-6E8A-4147-A177-3AD203B41FA5}">
                      <a16:colId xmlns:a16="http://schemas.microsoft.com/office/drawing/2014/main" val="3731311815"/>
                    </a:ext>
                  </a:extLst>
                </a:gridCol>
                <a:gridCol w="1503522">
                  <a:extLst>
                    <a:ext uri="{9D8B030D-6E8A-4147-A177-3AD203B41FA5}">
                      <a16:colId xmlns:a16="http://schemas.microsoft.com/office/drawing/2014/main" val="2908325673"/>
                    </a:ext>
                  </a:extLst>
                </a:gridCol>
                <a:gridCol w="1193878">
                  <a:extLst>
                    <a:ext uri="{9D8B030D-6E8A-4147-A177-3AD203B41FA5}">
                      <a16:colId xmlns:a16="http://schemas.microsoft.com/office/drawing/2014/main" val="1168034150"/>
                    </a:ext>
                  </a:extLst>
                </a:gridCol>
                <a:gridCol w="1669278">
                  <a:extLst>
                    <a:ext uri="{9D8B030D-6E8A-4147-A177-3AD203B41FA5}">
                      <a16:colId xmlns:a16="http://schemas.microsoft.com/office/drawing/2014/main" val="1287112265"/>
                    </a:ext>
                  </a:extLst>
                </a:gridCol>
              </a:tblGrid>
              <a:tr h="454567">
                <a:tc>
                  <a:txBody>
                    <a:bodyPr/>
                    <a:lstStyle/>
                    <a:p>
                      <a:pPr algn="ctr"/>
                      <a:r>
                        <a:rPr lang="en-US" sz="1000" b="1" noProof="0" dirty="0"/>
                        <a:t>Total Entries</a:t>
                      </a:r>
                    </a:p>
                  </a:txBody>
                  <a:tcPr anchor="ctr"/>
                </a:tc>
                <a:tc>
                  <a:txBody>
                    <a:bodyPr/>
                    <a:lstStyle/>
                    <a:p>
                      <a:pPr algn="ctr"/>
                      <a:r>
                        <a:rPr lang="en-US" sz="1000" b="1" noProof="0" dirty="0"/>
                        <a:t>Unique Intents</a:t>
                      </a:r>
                    </a:p>
                    <a:p>
                      <a:pPr algn="ctr"/>
                      <a:r>
                        <a:rPr lang="en-US" sz="1000" b="1" noProof="0" dirty="0"/>
                        <a:t>(most common)</a:t>
                      </a:r>
                    </a:p>
                  </a:txBody>
                  <a:tcPr anchor="ctr"/>
                </a:tc>
                <a:tc>
                  <a:txBody>
                    <a:bodyPr/>
                    <a:lstStyle/>
                    <a:p>
                      <a:pPr algn="ctr"/>
                      <a:r>
                        <a:rPr lang="en-US" sz="1000" b="1" noProof="0" dirty="0"/>
                        <a:t>Sessions</a:t>
                      </a:r>
                    </a:p>
                  </a:txBody>
                  <a:tcPr anchor="ctr"/>
                </a:tc>
                <a:tc>
                  <a:txBody>
                    <a:bodyPr/>
                    <a:lstStyle/>
                    <a:p>
                      <a:pPr algn="ctr"/>
                      <a:r>
                        <a:rPr lang="en-US" sz="1000" b="1" noProof="0" dirty="0"/>
                        <a:t>Fallback Answers</a:t>
                      </a:r>
                    </a:p>
                    <a:p>
                      <a:pPr algn="ctr"/>
                      <a:r>
                        <a:rPr lang="en-US" sz="1000" b="1" noProof="0" dirty="0"/>
                        <a:t>(most common)</a:t>
                      </a:r>
                    </a:p>
                  </a:txBody>
                  <a:tcPr anchor="ctr"/>
                </a:tc>
                <a:extLst>
                  <a:ext uri="{0D108BD9-81ED-4DB2-BD59-A6C34878D82A}">
                    <a16:rowId xmlns:a16="http://schemas.microsoft.com/office/drawing/2014/main" val="2911445347"/>
                  </a:ext>
                </a:extLst>
              </a:tr>
              <a:tr h="454567">
                <a:tc>
                  <a:txBody>
                    <a:bodyPr/>
                    <a:lstStyle/>
                    <a:p>
                      <a:pPr algn="ctr"/>
                      <a:r>
                        <a:rPr lang="en-US" sz="1000" b="1" noProof="0" dirty="0"/>
                        <a:t>10000</a:t>
                      </a:r>
                    </a:p>
                  </a:txBody>
                  <a:tcPr anchor="ctr"/>
                </a:tc>
                <a:tc>
                  <a:txBody>
                    <a:bodyPr/>
                    <a:lstStyle/>
                    <a:p>
                      <a:pPr algn="ctr"/>
                      <a:r>
                        <a:rPr lang="en-US" sz="1000" b="1" noProof="0" dirty="0"/>
                        <a:t>91 (hydro.tracking.start)</a:t>
                      </a:r>
                    </a:p>
                  </a:txBody>
                  <a:tcPr anchor="ctr"/>
                </a:tc>
                <a:tc>
                  <a:txBody>
                    <a:bodyPr/>
                    <a:lstStyle/>
                    <a:p>
                      <a:pPr algn="ctr"/>
                      <a:r>
                        <a:rPr lang="en-US" sz="1000" b="1" noProof="0" dirty="0"/>
                        <a:t>1537</a:t>
                      </a:r>
                    </a:p>
                  </a:txBody>
                  <a:tcPr anchor="ctr"/>
                </a:tc>
                <a:tc>
                  <a:txBody>
                    <a:bodyPr/>
                    <a:lstStyle/>
                    <a:p>
                      <a:pPr algn="ctr"/>
                      <a:r>
                        <a:rPr lang="en-US" sz="1000" b="1" noProof="0" dirty="0"/>
                        <a:t>139</a:t>
                      </a:r>
                    </a:p>
                    <a:p>
                      <a:pPr algn="ctr"/>
                      <a:r>
                        <a:rPr lang="en-US" sz="1000" b="1" noProof="0" dirty="0"/>
                        <a:t>(Default Fallback Intent)</a:t>
                      </a:r>
                    </a:p>
                  </a:txBody>
                  <a:tcPr anchor="ctr"/>
                </a:tc>
                <a:extLst>
                  <a:ext uri="{0D108BD9-81ED-4DB2-BD59-A6C34878D82A}">
                    <a16:rowId xmlns:a16="http://schemas.microsoft.com/office/drawing/2014/main" val="532526243"/>
                  </a:ext>
                </a:extLst>
              </a:tr>
            </a:tbl>
          </a:graphicData>
        </a:graphic>
      </p:graphicFrame>
      <p:sp>
        <p:nvSpPr>
          <p:cNvPr id="16" name="Textfeld 15">
            <a:extLst>
              <a:ext uri="{FF2B5EF4-FFF2-40B4-BE49-F238E27FC236}">
                <a16:creationId xmlns:a16="http://schemas.microsoft.com/office/drawing/2014/main" id="{3B50744E-F6A1-07E4-438A-A1A5B1FE9629}"/>
              </a:ext>
            </a:extLst>
          </p:cNvPr>
          <p:cNvSpPr txBox="1"/>
          <p:nvPr/>
        </p:nvSpPr>
        <p:spPr>
          <a:xfrm>
            <a:off x="4606784" y="702000"/>
            <a:ext cx="2999152"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400" i="1" dirty="0">
                <a:latin typeface="Arial" pitchFamily="34" charset="0"/>
              </a:rPr>
              <a:t>One Month Log-Data File:</a:t>
            </a:r>
          </a:p>
        </p:txBody>
      </p:sp>
    </p:spTree>
    <p:extLst>
      <p:ext uri="{BB962C8B-B14F-4D97-AF65-F5344CB8AC3E}">
        <p14:creationId xmlns:p14="http://schemas.microsoft.com/office/powerpoint/2010/main" val="346339253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4797152"/>
            <a:ext cx="12192000" cy="1161466"/>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lstStyle/>
          <a:p>
            <a:r>
              <a:rPr lang="en-US" dirty="0"/>
              <a:t>Introduction </a:t>
            </a:r>
          </a:p>
          <a:p>
            <a:pPr lvl="1"/>
            <a:r>
              <a:rPr lang="en-US" dirty="0"/>
              <a:t>Motivation</a:t>
            </a:r>
          </a:p>
          <a:p>
            <a:pPr lvl="1"/>
            <a:r>
              <a:rPr lang="en-US" dirty="0"/>
              <a:t>Research Goal &amp; Expected Results</a:t>
            </a:r>
            <a:br>
              <a:rPr lang="en-US" dirty="0"/>
            </a:br>
            <a:endParaRPr lang="en-US" dirty="0"/>
          </a:p>
          <a:p>
            <a:r>
              <a:rPr lang="en-US" dirty="0"/>
              <a:t>Research Approach</a:t>
            </a:r>
          </a:p>
          <a:p>
            <a:pPr lvl="1"/>
            <a:r>
              <a:rPr lang="en-US" dirty="0"/>
              <a:t>Research Questions</a:t>
            </a:r>
          </a:p>
          <a:p>
            <a:pPr lvl="1"/>
            <a:r>
              <a:rPr lang="en-US" dirty="0"/>
              <a:t>Methodology</a:t>
            </a:r>
          </a:p>
          <a:p>
            <a:pPr lvl="1"/>
            <a:endParaRPr lang="en-US" dirty="0"/>
          </a:p>
          <a:p>
            <a:r>
              <a:rPr lang="en-US" dirty="0"/>
              <a:t>First Insights and Initial Research Results</a:t>
            </a:r>
          </a:p>
          <a:p>
            <a:pPr lvl="1"/>
            <a:r>
              <a:rPr lang="en-US" dirty="0"/>
              <a:t>Literature Review</a:t>
            </a:r>
          </a:p>
          <a:p>
            <a:pPr lvl="1"/>
            <a:r>
              <a:rPr lang="en-US" dirty="0"/>
              <a:t>Log-Data Analysis</a:t>
            </a:r>
          </a:p>
          <a:p>
            <a:pPr marL="98425" lvl="1" indent="0">
              <a:buNone/>
            </a:pPr>
            <a:endParaRPr lang="en-US" dirty="0"/>
          </a:p>
          <a:p>
            <a:r>
              <a:rPr lang="en-US" dirty="0"/>
              <a:t>Next Steps</a:t>
            </a:r>
          </a:p>
          <a:p>
            <a:pPr lvl="1"/>
            <a:r>
              <a:rPr lang="en-US" dirty="0"/>
              <a:t>Interviews</a:t>
            </a:r>
          </a:p>
          <a:p>
            <a:pPr lvl="1"/>
            <a:r>
              <a:rPr lang="en-US" dirty="0"/>
              <a:t>Further Timeline</a:t>
            </a:r>
          </a:p>
          <a:p>
            <a:pPr marL="98425" lvl="1" indent="0">
              <a:buNone/>
            </a:pPr>
            <a:endParaRPr lang="en-US" dirty="0"/>
          </a:p>
          <a:p>
            <a:pPr marL="98425" lvl="1" indent="0">
              <a:buNone/>
            </a:pPr>
            <a:endParaRPr lang="en-US" dirty="0"/>
          </a:p>
        </p:txBody>
      </p:sp>
      <p:sp>
        <p:nvSpPr>
          <p:cNvPr id="2" name="Titel 1"/>
          <p:cNvSpPr>
            <a:spLocks noGrp="1"/>
          </p:cNvSpPr>
          <p:nvPr>
            <p:ph type="title"/>
          </p:nvPr>
        </p:nvSpPr>
        <p:spPr/>
        <p:txBody>
          <a:bodyPr/>
          <a:lstStyle/>
          <a:p>
            <a:r>
              <a:rPr lang="en-US" dirty="0"/>
              <a:t>Outline</a:t>
            </a:r>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r>
              <a:rPr lang="en-US" dirty="0"/>
              <a:t>230327 Nicolas Klein Improving Conversational Analytics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15</a:t>
            </a:fld>
            <a:endParaRPr lang="de-DE" dirty="0"/>
          </a:p>
        </p:txBody>
      </p:sp>
    </p:spTree>
    <p:extLst>
      <p:ext uri="{BB962C8B-B14F-4D97-AF65-F5344CB8AC3E}">
        <p14:creationId xmlns:p14="http://schemas.microsoft.com/office/powerpoint/2010/main" val="1175796468"/>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954A0AB-84A8-23A6-195A-833CBD6BBFBA}"/>
              </a:ext>
            </a:extLst>
          </p:cNvPr>
          <p:cNvSpPr>
            <a:spLocks noGrp="1"/>
          </p:cNvSpPr>
          <p:nvPr>
            <p:ph idx="1"/>
          </p:nvPr>
        </p:nvSpPr>
        <p:spPr>
          <a:xfrm>
            <a:off x="545963" y="3432784"/>
            <a:ext cx="5113498" cy="2443842"/>
          </a:xfrm>
        </p:spPr>
        <p:txBody>
          <a:bodyPr/>
          <a:lstStyle/>
          <a:p>
            <a:pPr marL="285750" indent="-285750">
              <a:buFont typeface="Arial" panose="020B0604020202020204" pitchFamily="34" charset="0"/>
              <a:buChar char="•"/>
            </a:pPr>
            <a:r>
              <a:rPr lang="en-US" dirty="0"/>
              <a:t>What challenges do you see when developing a voice assistant specifically for elderly people? </a:t>
            </a:r>
          </a:p>
          <a:p>
            <a:pPr marL="285750" indent="-285750">
              <a:buFont typeface="Arial" panose="020B0604020202020204" pitchFamily="34" charset="0"/>
              <a:buChar char="•"/>
            </a:pPr>
            <a:r>
              <a:rPr lang="en-US" dirty="0"/>
              <a:t>What are relevant metrics for you when analyzing information from log data?</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
        <p:nvSpPr>
          <p:cNvPr id="3" name="Titel 2">
            <a:extLst>
              <a:ext uri="{FF2B5EF4-FFF2-40B4-BE49-F238E27FC236}">
                <a16:creationId xmlns:a16="http://schemas.microsoft.com/office/drawing/2014/main" id="{CF9903CA-ACE0-8E98-D23C-E1D958DCA0A4}"/>
              </a:ext>
            </a:extLst>
          </p:cNvPr>
          <p:cNvSpPr>
            <a:spLocks noGrp="1"/>
          </p:cNvSpPr>
          <p:nvPr>
            <p:ph type="title"/>
          </p:nvPr>
        </p:nvSpPr>
        <p:spPr/>
        <p:txBody>
          <a:bodyPr/>
          <a:lstStyle/>
          <a:p>
            <a:r>
              <a:rPr lang="en-US" dirty="0"/>
              <a:t>Interviews</a:t>
            </a:r>
          </a:p>
        </p:txBody>
      </p:sp>
      <p:sp>
        <p:nvSpPr>
          <p:cNvPr id="4" name="Datumsplatzhalter 3">
            <a:extLst>
              <a:ext uri="{FF2B5EF4-FFF2-40B4-BE49-F238E27FC236}">
                <a16:creationId xmlns:a16="http://schemas.microsoft.com/office/drawing/2014/main" id="{B5FCA2A1-B054-CD9A-74F9-435978BD7924}"/>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22C79C08-F66F-7B3A-27AE-F88E4B6CCB50}"/>
              </a:ext>
            </a:extLst>
          </p:cNvPr>
          <p:cNvSpPr>
            <a:spLocks noGrp="1"/>
          </p:cNvSpPr>
          <p:nvPr>
            <p:ph type="ftr" sz="quarter" idx="11"/>
          </p:nvPr>
        </p:nvSpPr>
        <p:spPr/>
        <p:txBody>
          <a:bodyPr/>
          <a:lstStyle/>
          <a:p>
            <a:pPr>
              <a:defRPr/>
            </a:pPr>
            <a:r>
              <a:rPr lang="en-US"/>
              <a:t>230327 Nicolas Klein Improving Conversational Analytics</a:t>
            </a:r>
            <a:endParaRPr lang="de-DE" dirty="0"/>
          </a:p>
        </p:txBody>
      </p:sp>
      <p:sp>
        <p:nvSpPr>
          <p:cNvPr id="6" name="Foliennummernplatzhalter 5">
            <a:extLst>
              <a:ext uri="{FF2B5EF4-FFF2-40B4-BE49-F238E27FC236}">
                <a16:creationId xmlns:a16="http://schemas.microsoft.com/office/drawing/2014/main" id="{18F27688-D9AE-426B-6EB3-B66E81FCEF27}"/>
              </a:ext>
            </a:extLst>
          </p:cNvPr>
          <p:cNvSpPr>
            <a:spLocks noGrp="1"/>
          </p:cNvSpPr>
          <p:nvPr>
            <p:ph type="sldNum" sz="quarter" idx="12"/>
          </p:nvPr>
        </p:nvSpPr>
        <p:spPr/>
        <p:txBody>
          <a:bodyPr/>
          <a:lstStyle/>
          <a:p>
            <a:pPr>
              <a:defRPr/>
            </a:pPr>
            <a:fld id="{E201E5CB-5EE0-4EA4-87FF-7D8A79A61969}" type="slidenum">
              <a:rPr lang="de-DE" smtClean="0"/>
              <a:pPr>
                <a:defRPr/>
              </a:pPr>
              <a:t>16</a:t>
            </a:fld>
            <a:endParaRPr lang="de-DE" dirty="0"/>
          </a:p>
        </p:txBody>
      </p:sp>
      <p:sp>
        <p:nvSpPr>
          <p:cNvPr id="7" name="Rechteck 6">
            <a:extLst>
              <a:ext uri="{FF2B5EF4-FFF2-40B4-BE49-F238E27FC236}">
                <a16:creationId xmlns:a16="http://schemas.microsoft.com/office/drawing/2014/main" id="{C9F1ADF9-FCA8-5F5E-C41F-9A8C25219287}"/>
              </a:ext>
            </a:extLst>
          </p:cNvPr>
          <p:cNvSpPr/>
          <p:nvPr/>
        </p:nvSpPr>
        <p:spPr bwMode="auto">
          <a:xfrm>
            <a:off x="1806568" y="1386986"/>
            <a:ext cx="2592288" cy="1728192"/>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b="1" dirty="0">
                <a:solidFill>
                  <a:schemeClr val="bg1"/>
                </a:solidFill>
                <a:cs typeface="Arial" pitchFamily="34" charset="0"/>
              </a:rPr>
              <a:t>Interviews with domain experts / developers</a:t>
            </a:r>
          </a:p>
        </p:txBody>
      </p:sp>
      <p:sp>
        <p:nvSpPr>
          <p:cNvPr id="9" name="Inhaltsplatzhalter 1">
            <a:extLst>
              <a:ext uri="{FF2B5EF4-FFF2-40B4-BE49-F238E27FC236}">
                <a16:creationId xmlns:a16="http://schemas.microsoft.com/office/drawing/2014/main" id="{ABC72263-5C19-9CE9-0ACF-771336069E51}"/>
              </a:ext>
            </a:extLst>
          </p:cNvPr>
          <p:cNvSpPr txBox="1">
            <a:spLocks/>
          </p:cNvSpPr>
          <p:nvPr/>
        </p:nvSpPr>
        <p:spPr bwMode="auto">
          <a:xfrm>
            <a:off x="5969753" y="3432784"/>
            <a:ext cx="4861005" cy="244384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marL="285750" indent="-285750">
              <a:buFont typeface="Arial" panose="020B0604020202020204" pitchFamily="34" charset="0"/>
              <a:buChar char="•"/>
            </a:pPr>
            <a:r>
              <a:rPr lang="en-US" kern="0" dirty="0"/>
              <a:t>What (de-)motivates you to use the agent?</a:t>
            </a:r>
          </a:p>
          <a:p>
            <a:pPr marL="285750" indent="-285750">
              <a:buFont typeface="Arial" panose="020B0604020202020204" pitchFamily="34" charset="0"/>
              <a:buChar char="•"/>
            </a:pPr>
            <a:r>
              <a:rPr lang="en-US" kern="0" dirty="0"/>
              <a:t>Does the agent make your daily life easier?</a:t>
            </a:r>
          </a:p>
          <a:p>
            <a:pPr marL="285750" indent="-285750">
              <a:buFont typeface="Arial" panose="020B0604020202020204" pitchFamily="34" charset="0"/>
              <a:buChar char="•"/>
            </a:pPr>
            <a:r>
              <a:rPr lang="en-US" kern="0" dirty="0"/>
              <a:t>Are you excited to use new technology like this, or is it not interesting / scary for you?</a:t>
            </a:r>
          </a:p>
        </p:txBody>
      </p:sp>
      <p:sp>
        <p:nvSpPr>
          <p:cNvPr id="10" name="Rechteck 9">
            <a:extLst>
              <a:ext uri="{FF2B5EF4-FFF2-40B4-BE49-F238E27FC236}">
                <a16:creationId xmlns:a16="http://schemas.microsoft.com/office/drawing/2014/main" id="{5888711E-70BA-CA79-1B76-DFC6B5644F2B}"/>
              </a:ext>
            </a:extLst>
          </p:cNvPr>
          <p:cNvSpPr/>
          <p:nvPr/>
        </p:nvSpPr>
        <p:spPr bwMode="auto">
          <a:xfrm>
            <a:off x="7104112" y="1386986"/>
            <a:ext cx="2592288" cy="1728192"/>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b="1" dirty="0">
                <a:solidFill>
                  <a:schemeClr val="bg1"/>
                </a:solidFill>
                <a:cs typeface="Arial" pitchFamily="34" charset="0"/>
              </a:rPr>
              <a:t>Interviews with   users (if possible)</a:t>
            </a:r>
          </a:p>
        </p:txBody>
      </p:sp>
      <p:sp>
        <p:nvSpPr>
          <p:cNvPr id="12" name="Rechteck 11">
            <a:extLst>
              <a:ext uri="{FF2B5EF4-FFF2-40B4-BE49-F238E27FC236}">
                <a16:creationId xmlns:a16="http://schemas.microsoft.com/office/drawing/2014/main" id="{C16E5F59-CF30-B1A5-C0E2-DFDA2BF69A86}"/>
              </a:ext>
            </a:extLst>
          </p:cNvPr>
          <p:cNvSpPr/>
          <p:nvPr/>
        </p:nvSpPr>
        <p:spPr bwMode="auto">
          <a:xfrm>
            <a:off x="1438234" y="5590126"/>
            <a:ext cx="9312471" cy="719713"/>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b="1" dirty="0">
                <a:solidFill>
                  <a:schemeClr val="bg1"/>
                </a:solidFill>
                <a:cs typeface="Arial" pitchFamily="34" charset="0"/>
                <a:sym typeface="Wingdings" pitchFamily="2" charset="2"/>
              </a:rPr>
              <a:t> </a:t>
            </a:r>
            <a:r>
              <a:rPr lang="en-US" b="1" dirty="0">
                <a:solidFill>
                  <a:schemeClr val="bg1"/>
                </a:solidFill>
                <a:cs typeface="Arial" pitchFamily="34" charset="0"/>
              </a:rPr>
              <a:t>Gain insights to iteratively improve &amp; adjust the data analysis process</a:t>
            </a:r>
          </a:p>
        </p:txBody>
      </p:sp>
    </p:spTree>
    <p:extLst>
      <p:ext uri="{BB962C8B-B14F-4D97-AF65-F5344CB8AC3E}">
        <p14:creationId xmlns:p14="http://schemas.microsoft.com/office/powerpoint/2010/main" val="1393704973"/>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B245493-79F5-884B-82F5-5126BC043988}"/>
              </a:ext>
            </a:extLst>
          </p:cNvPr>
          <p:cNvSpPr>
            <a:spLocks noGrp="1"/>
          </p:cNvSpPr>
          <p:nvPr>
            <p:ph type="title"/>
          </p:nvPr>
        </p:nvSpPr>
        <p:spPr/>
        <p:txBody>
          <a:bodyPr/>
          <a:lstStyle/>
          <a:p>
            <a:r>
              <a:rPr lang="en-US" dirty="0"/>
              <a:t>Timeline</a:t>
            </a:r>
          </a:p>
        </p:txBody>
      </p:sp>
      <p:sp>
        <p:nvSpPr>
          <p:cNvPr id="4" name="Datumsplatzhalter 3">
            <a:extLst>
              <a:ext uri="{FF2B5EF4-FFF2-40B4-BE49-F238E27FC236}">
                <a16:creationId xmlns:a16="http://schemas.microsoft.com/office/drawing/2014/main" id="{FC61FA74-F0EB-9CA7-BD42-C582CC134256}"/>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2814304C-10DA-5D8D-6CCF-FEE94B062C9B}"/>
              </a:ext>
            </a:extLst>
          </p:cNvPr>
          <p:cNvSpPr>
            <a:spLocks noGrp="1"/>
          </p:cNvSpPr>
          <p:nvPr>
            <p:ph type="ftr" sz="quarter" idx="11"/>
          </p:nvPr>
        </p:nvSpPr>
        <p:spPr/>
        <p:txBody>
          <a:bodyPr/>
          <a:lstStyle/>
          <a:p>
            <a:pPr>
              <a:defRPr/>
            </a:pPr>
            <a:r>
              <a:rPr lang="en-US"/>
              <a:t>230327 Nicolas Klein Improving Conversational Analytics</a:t>
            </a:r>
            <a:endParaRPr lang="de-DE" dirty="0"/>
          </a:p>
        </p:txBody>
      </p:sp>
      <p:sp>
        <p:nvSpPr>
          <p:cNvPr id="6" name="Foliennummernplatzhalter 5">
            <a:extLst>
              <a:ext uri="{FF2B5EF4-FFF2-40B4-BE49-F238E27FC236}">
                <a16:creationId xmlns:a16="http://schemas.microsoft.com/office/drawing/2014/main" id="{733F0669-309A-C089-4902-F8D0854EACB2}"/>
              </a:ext>
            </a:extLst>
          </p:cNvPr>
          <p:cNvSpPr>
            <a:spLocks noGrp="1"/>
          </p:cNvSpPr>
          <p:nvPr>
            <p:ph type="sldNum" sz="quarter" idx="12"/>
          </p:nvPr>
        </p:nvSpPr>
        <p:spPr/>
        <p:txBody>
          <a:bodyPr/>
          <a:lstStyle/>
          <a:p>
            <a:pPr>
              <a:defRPr/>
            </a:pPr>
            <a:fld id="{E201E5CB-5EE0-4EA4-87FF-7D8A79A61969}" type="slidenum">
              <a:rPr lang="de-DE" smtClean="0"/>
              <a:pPr>
                <a:defRPr/>
              </a:pPr>
              <a:t>17</a:t>
            </a:fld>
            <a:endParaRPr lang="de-DE" dirty="0"/>
          </a:p>
        </p:txBody>
      </p:sp>
      <p:sp>
        <p:nvSpPr>
          <p:cNvPr id="7" name="Inhaltsplatzhalter 1">
            <a:extLst>
              <a:ext uri="{FF2B5EF4-FFF2-40B4-BE49-F238E27FC236}">
                <a16:creationId xmlns:a16="http://schemas.microsoft.com/office/drawing/2014/main" id="{D14A14EC-9DCA-FF49-CF92-3B4584235281}"/>
              </a:ext>
            </a:extLst>
          </p:cNvPr>
          <p:cNvSpPr>
            <a:spLocks noGrp="1"/>
          </p:cNvSpPr>
          <p:nvPr>
            <p:ph idx="1"/>
          </p:nvPr>
        </p:nvSpPr>
        <p:spPr>
          <a:xfrm>
            <a:off x="334435" y="981077"/>
            <a:ext cx="1873133" cy="4824188"/>
          </a:xfrm>
          <a:solidFill>
            <a:schemeClr val="bg1"/>
          </a:solidFill>
        </p:spPr>
        <p:txBody>
          <a:bodyPr/>
          <a:lstStyle/>
          <a:p>
            <a:pPr algn="ctr"/>
            <a:r>
              <a:rPr lang="en-US" dirty="0"/>
              <a:t>February</a:t>
            </a:r>
          </a:p>
        </p:txBody>
      </p:sp>
      <p:sp>
        <p:nvSpPr>
          <p:cNvPr id="8" name="Inhaltsplatzhalter 1">
            <a:extLst>
              <a:ext uri="{FF2B5EF4-FFF2-40B4-BE49-F238E27FC236}">
                <a16:creationId xmlns:a16="http://schemas.microsoft.com/office/drawing/2014/main" id="{7EBB78A2-D3A6-64A9-9D8E-0DE570907D10}"/>
              </a:ext>
            </a:extLst>
          </p:cNvPr>
          <p:cNvSpPr txBox="1">
            <a:spLocks/>
          </p:cNvSpPr>
          <p:nvPr/>
        </p:nvSpPr>
        <p:spPr bwMode="auto">
          <a:xfrm>
            <a:off x="2207568" y="981077"/>
            <a:ext cx="1873133" cy="4824188"/>
          </a:xfrm>
          <a:prstGeom prst="rect">
            <a:avLst/>
          </a:prstGeom>
          <a:solidFill>
            <a:schemeClr val="bg1">
              <a:lumMod val="85000"/>
            </a:schemeClr>
          </a:solid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lgn="ctr"/>
            <a:r>
              <a:rPr lang="en-US" kern="0" dirty="0"/>
              <a:t>March</a:t>
            </a:r>
          </a:p>
        </p:txBody>
      </p:sp>
      <p:sp>
        <p:nvSpPr>
          <p:cNvPr id="9" name="Inhaltsplatzhalter 1">
            <a:extLst>
              <a:ext uri="{FF2B5EF4-FFF2-40B4-BE49-F238E27FC236}">
                <a16:creationId xmlns:a16="http://schemas.microsoft.com/office/drawing/2014/main" id="{DFC4FA31-9D04-2354-5497-94191A38F977}"/>
              </a:ext>
            </a:extLst>
          </p:cNvPr>
          <p:cNvSpPr txBox="1">
            <a:spLocks/>
          </p:cNvSpPr>
          <p:nvPr/>
        </p:nvSpPr>
        <p:spPr bwMode="auto">
          <a:xfrm>
            <a:off x="4080701" y="981077"/>
            <a:ext cx="1873133" cy="48241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lgn="ctr"/>
            <a:r>
              <a:rPr lang="en-US" kern="0" dirty="0"/>
              <a:t>April</a:t>
            </a:r>
          </a:p>
        </p:txBody>
      </p:sp>
      <p:sp>
        <p:nvSpPr>
          <p:cNvPr id="10" name="Inhaltsplatzhalter 1">
            <a:extLst>
              <a:ext uri="{FF2B5EF4-FFF2-40B4-BE49-F238E27FC236}">
                <a16:creationId xmlns:a16="http://schemas.microsoft.com/office/drawing/2014/main" id="{9AE07CB1-392B-9847-04C8-EE50E4C0F259}"/>
              </a:ext>
            </a:extLst>
          </p:cNvPr>
          <p:cNvSpPr txBox="1">
            <a:spLocks/>
          </p:cNvSpPr>
          <p:nvPr/>
        </p:nvSpPr>
        <p:spPr bwMode="auto">
          <a:xfrm>
            <a:off x="5953834" y="981077"/>
            <a:ext cx="1873133" cy="4824188"/>
          </a:xfrm>
          <a:prstGeom prst="rect">
            <a:avLst/>
          </a:prstGeom>
          <a:solidFill>
            <a:schemeClr val="bg1">
              <a:lumMod val="85000"/>
            </a:schemeClr>
          </a:solid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lgn="ctr"/>
            <a:r>
              <a:rPr lang="en-US" kern="0" dirty="0"/>
              <a:t>May</a:t>
            </a:r>
          </a:p>
        </p:txBody>
      </p:sp>
      <p:sp>
        <p:nvSpPr>
          <p:cNvPr id="11" name="Inhaltsplatzhalter 1">
            <a:extLst>
              <a:ext uri="{FF2B5EF4-FFF2-40B4-BE49-F238E27FC236}">
                <a16:creationId xmlns:a16="http://schemas.microsoft.com/office/drawing/2014/main" id="{39B8ABFC-AB1D-4F3E-B8F1-04D848DC744D}"/>
              </a:ext>
            </a:extLst>
          </p:cNvPr>
          <p:cNvSpPr txBox="1">
            <a:spLocks/>
          </p:cNvSpPr>
          <p:nvPr/>
        </p:nvSpPr>
        <p:spPr bwMode="auto">
          <a:xfrm>
            <a:off x="7826967" y="981077"/>
            <a:ext cx="1873133" cy="48241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lgn="ctr"/>
            <a:r>
              <a:rPr lang="en-US" kern="0" dirty="0"/>
              <a:t>June</a:t>
            </a:r>
          </a:p>
        </p:txBody>
      </p:sp>
      <p:sp>
        <p:nvSpPr>
          <p:cNvPr id="12" name="Inhaltsplatzhalter 1">
            <a:extLst>
              <a:ext uri="{FF2B5EF4-FFF2-40B4-BE49-F238E27FC236}">
                <a16:creationId xmlns:a16="http://schemas.microsoft.com/office/drawing/2014/main" id="{A5E84376-140B-5E35-5D56-2713022D6F15}"/>
              </a:ext>
            </a:extLst>
          </p:cNvPr>
          <p:cNvSpPr txBox="1">
            <a:spLocks/>
          </p:cNvSpPr>
          <p:nvPr/>
        </p:nvSpPr>
        <p:spPr bwMode="auto">
          <a:xfrm>
            <a:off x="9700100" y="981077"/>
            <a:ext cx="1873133" cy="4824188"/>
          </a:xfrm>
          <a:prstGeom prst="rect">
            <a:avLst/>
          </a:prstGeom>
          <a:solidFill>
            <a:schemeClr val="bg1">
              <a:lumMod val="85000"/>
            </a:schemeClr>
          </a:solid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lgn="ctr"/>
            <a:r>
              <a:rPr lang="en-US" kern="0" dirty="0"/>
              <a:t>July</a:t>
            </a:r>
          </a:p>
        </p:txBody>
      </p:sp>
      <p:sp>
        <p:nvSpPr>
          <p:cNvPr id="16" name="Rechteck 15">
            <a:extLst>
              <a:ext uri="{FF2B5EF4-FFF2-40B4-BE49-F238E27FC236}">
                <a16:creationId xmlns:a16="http://schemas.microsoft.com/office/drawing/2014/main" id="{FA9BE9AB-E275-4247-99D4-102C3CAC67D2}"/>
              </a:ext>
            </a:extLst>
          </p:cNvPr>
          <p:cNvSpPr/>
          <p:nvPr/>
        </p:nvSpPr>
        <p:spPr bwMode="auto">
          <a:xfrm>
            <a:off x="4268003" y="3068960"/>
            <a:ext cx="3340165" cy="504056"/>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Plan &amp; Conduct Interviews</a:t>
            </a:r>
          </a:p>
        </p:txBody>
      </p:sp>
      <p:sp>
        <p:nvSpPr>
          <p:cNvPr id="17" name="Rechteck 16">
            <a:extLst>
              <a:ext uri="{FF2B5EF4-FFF2-40B4-BE49-F238E27FC236}">
                <a16:creationId xmlns:a16="http://schemas.microsoft.com/office/drawing/2014/main" id="{535ADE27-1856-93F2-F34F-7DAE27EE02F9}"/>
              </a:ext>
            </a:extLst>
          </p:cNvPr>
          <p:cNvSpPr/>
          <p:nvPr/>
        </p:nvSpPr>
        <p:spPr bwMode="auto">
          <a:xfrm>
            <a:off x="4295800" y="3902993"/>
            <a:ext cx="4896544" cy="504056"/>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Iterative Prototype Development</a:t>
            </a:r>
          </a:p>
        </p:txBody>
      </p:sp>
      <p:cxnSp>
        <p:nvCxnSpPr>
          <p:cNvPr id="20" name="Gerade Verbindung 19">
            <a:extLst>
              <a:ext uri="{FF2B5EF4-FFF2-40B4-BE49-F238E27FC236}">
                <a16:creationId xmlns:a16="http://schemas.microsoft.com/office/drawing/2014/main" id="{B2EC2195-6EDF-7968-147B-E0CE05F5293E}"/>
              </a:ext>
            </a:extLst>
          </p:cNvPr>
          <p:cNvCxnSpPr>
            <a:cxnSpLocks/>
            <a:endCxn id="21" idx="0"/>
          </p:cNvCxnSpPr>
          <p:nvPr/>
        </p:nvCxnSpPr>
        <p:spPr bwMode="auto">
          <a:xfrm flipH="1">
            <a:off x="1271001" y="1412776"/>
            <a:ext cx="463" cy="4657146"/>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1" name="Textfeld 20">
            <a:extLst>
              <a:ext uri="{FF2B5EF4-FFF2-40B4-BE49-F238E27FC236}">
                <a16:creationId xmlns:a16="http://schemas.microsoft.com/office/drawing/2014/main" id="{FDF0D444-CCDA-00C1-792D-2B3C9E20E3F1}"/>
              </a:ext>
            </a:extLst>
          </p:cNvPr>
          <p:cNvSpPr txBox="1"/>
          <p:nvPr/>
        </p:nvSpPr>
        <p:spPr>
          <a:xfrm>
            <a:off x="410829" y="6069922"/>
            <a:ext cx="1720343" cy="461665"/>
          </a:xfrm>
          <a:prstGeom prst="rect">
            <a:avLst/>
          </a:prstGeom>
          <a:noFill/>
          <a:ln w="19050">
            <a:solidFill>
              <a:schemeClr val="accent5"/>
            </a:solid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1200" i="1" dirty="0">
                <a:latin typeface="Arial" pitchFamily="34" charset="0"/>
              </a:rPr>
              <a:t>15</a:t>
            </a:r>
            <a:r>
              <a:rPr lang="en-US" sz="1200" i="1" baseline="30000" dirty="0">
                <a:latin typeface="Arial" pitchFamily="34" charset="0"/>
              </a:rPr>
              <a:t>th</a:t>
            </a:r>
            <a:r>
              <a:rPr lang="en-US" sz="1200" i="1" dirty="0">
                <a:latin typeface="Arial" pitchFamily="34" charset="0"/>
              </a:rPr>
              <a:t> of February:</a:t>
            </a:r>
          </a:p>
          <a:p>
            <a:pPr algn="ctr"/>
            <a:r>
              <a:rPr lang="en-US" sz="1200" i="1" dirty="0">
                <a:latin typeface="Arial" pitchFamily="34" charset="0"/>
              </a:rPr>
              <a:t>Start of working period</a:t>
            </a:r>
          </a:p>
        </p:txBody>
      </p:sp>
      <p:cxnSp>
        <p:nvCxnSpPr>
          <p:cNvPr id="23" name="Gerade Verbindung 22">
            <a:extLst>
              <a:ext uri="{FF2B5EF4-FFF2-40B4-BE49-F238E27FC236}">
                <a16:creationId xmlns:a16="http://schemas.microsoft.com/office/drawing/2014/main" id="{AEFD12BF-342A-A73A-B6CE-4AB96C556F0C}"/>
              </a:ext>
            </a:extLst>
          </p:cNvPr>
          <p:cNvCxnSpPr>
            <a:cxnSpLocks/>
            <a:endCxn id="24" idx="0"/>
          </p:cNvCxnSpPr>
          <p:nvPr/>
        </p:nvCxnSpPr>
        <p:spPr bwMode="auto">
          <a:xfrm flipH="1">
            <a:off x="10641519" y="1410785"/>
            <a:ext cx="464" cy="4657146"/>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4" name="Textfeld 23">
            <a:extLst>
              <a:ext uri="{FF2B5EF4-FFF2-40B4-BE49-F238E27FC236}">
                <a16:creationId xmlns:a16="http://schemas.microsoft.com/office/drawing/2014/main" id="{25068791-0D6F-69D6-06A8-82961CEA6382}"/>
              </a:ext>
            </a:extLst>
          </p:cNvPr>
          <p:cNvSpPr txBox="1"/>
          <p:nvPr/>
        </p:nvSpPr>
        <p:spPr>
          <a:xfrm>
            <a:off x="9807797" y="6067931"/>
            <a:ext cx="1667444" cy="461665"/>
          </a:xfrm>
          <a:prstGeom prst="rect">
            <a:avLst/>
          </a:prstGeom>
          <a:noFill/>
          <a:ln w="19050">
            <a:solidFill>
              <a:schemeClr val="accent5"/>
            </a:solid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1200" i="1" dirty="0">
                <a:latin typeface="Arial" pitchFamily="34" charset="0"/>
              </a:rPr>
              <a:t>15</a:t>
            </a:r>
            <a:r>
              <a:rPr lang="en-US" sz="1200" i="1" baseline="30000" dirty="0">
                <a:latin typeface="Arial" pitchFamily="34" charset="0"/>
              </a:rPr>
              <a:t>th</a:t>
            </a:r>
            <a:r>
              <a:rPr lang="en-US" sz="1200" i="1" dirty="0">
                <a:latin typeface="Arial" pitchFamily="34" charset="0"/>
              </a:rPr>
              <a:t> of July:</a:t>
            </a:r>
          </a:p>
          <a:p>
            <a:pPr algn="ctr"/>
            <a:r>
              <a:rPr lang="en-US" sz="1200" i="1" dirty="0">
                <a:latin typeface="Arial" pitchFamily="34" charset="0"/>
              </a:rPr>
              <a:t>End of working period</a:t>
            </a:r>
          </a:p>
        </p:txBody>
      </p:sp>
      <p:sp>
        <p:nvSpPr>
          <p:cNvPr id="13" name="Rechteck 12">
            <a:extLst>
              <a:ext uri="{FF2B5EF4-FFF2-40B4-BE49-F238E27FC236}">
                <a16:creationId xmlns:a16="http://schemas.microsoft.com/office/drawing/2014/main" id="{53363F1B-0AFC-4622-51C1-3A2A7940D604}"/>
              </a:ext>
            </a:extLst>
          </p:cNvPr>
          <p:cNvSpPr/>
          <p:nvPr/>
        </p:nvSpPr>
        <p:spPr bwMode="auto">
          <a:xfrm>
            <a:off x="1063070" y="1538695"/>
            <a:ext cx="2008594" cy="504056"/>
          </a:xfrm>
          <a:prstGeom prst="rect">
            <a:avLst/>
          </a:prstGeom>
          <a:ln>
            <a:headEnd type="none" w="med" len="med"/>
            <a:tailEnd type="none" w="med" len="med"/>
          </a:ln>
          <a:effectLst>
            <a:softEdge rad="0"/>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Literature Review</a:t>
            </a:r>
          </a:p>
        </p:txBody>
      </p:sp>
      <p:sp>
        <p:nvSpPr>
          <p:cNvPr id="18" name="Rechteck 17">
            <a:extLst>
              <a:ext uri="{FF2B5EF4-FFF2-40B4-BE49-F238E27FC236}">
                <a16:creationId xmlns:a16="http://schemas.microsoft.com/office/drawing/2014/main" id="{A0E75348-76A1-558C-45E5-0633AC952616}"/>
              </a:ext>
            </a:extLst>
          </p:cNvPr>
          <p:cNvSpPr/>
          <p:nvPr/>
        </p:nvSpPr>
        <p:spPr bwMode="auto">
          <a:xfrm>
            <a:off x="4727848" y="4797152"/>
            <a:ext cx="5911815" cy="504056"/>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Thesis Writing</a:t>
            </a:r>
          </a:p>
        </p:txBody>
      </p:sp>
      <p:cxnSp>
        <p:nvCxnSpPr>
          <p:cNvPr id="25" name="Gerade Verbindung 24">
            <a:extLst>
              <a:ext uri="{FF2B5EF4-FFF2-40B4-BE49-F238E27FC236}">
                <a16:creationId xmlns:a16="http://schemas.microsoft.com/office/drawing/2014/main" id="{D1002343-ADEE-65F8-F23F-552994DEF464}"/>
              </a:ext>
            </a:extLst>
          </p:cNvPr>
          <p:cNvCxnSpPr>
            <a:cxnSpLocks/>
            <a:endCxn id="26" idx="0"/>
          </p:cNvCxnSpPr>
          <p:nvPr/>
        </p:nvCxnSpPr>
        <p:spPr bwMode="auto">
          <a:xfrm flipH="1">
            <a:off x="3848058" y="1410785"/>
            <a:ext cx="462" cy="4657146"/>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6" name="Textfeld 25">
            <a:extLst>
              <a:ext uri="{FF2B5EF4-FFF2-40B4-BE49-F238E27FC236}">
                <a16:creationId xmlns:a16="http://schemas.microsoft.com/office/drawing/2014/main" id="{2BE2CC8B-FDE6-C350-A381-E42C763A316D}"/>
              </a:ext>
            </a:extLst>
          </p:cNvPr>
          <p:cNvSpPr txBox="1"/>
          <p:nvPr/>
        </p:nvSpPr>
        <p:spPr>
          <a:xfrm>
            <a:off x="3072846" y="6067931"/>
            <a:ext cx="1550424" cy="461665"/>
          </a:xfrm>
          <a:prstGeom prst="rect">
            <a:avLst/>
          </a:prstGeom>
          <a:noFill/>
          <a:ln w="19050">
            <a:solidFill>
              <a:schemeClr val="accent5"/>
            </a:solid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1200" i="1" dirty="0">
                <a:latin typeface="Arial" pitchFamily="34" charset="0"/>
              </a:rPr>
              <a:t>27</a:t>
            </a:r>
            <a:r>
              <a:rPr lang="en-US" sz="1200" i="1" baseline="30000" dirty="0">
                <a:latin typeface="Arial" pitchFamily="34" charset="0"/>
              </a:rPr>
              <a:t>th</a:t>
            </a:r>
            <a:r>
              <a:rPr lang="en-US" sz="1200" i="1" dirty="0">
                <a:latin typeface="Arial" pitchFamily="34" charset="0"/>
              </a:rPr>
              <a:t> of March:</a:t>
            </a:r>
          </a:p>
          <a:p>
            <a:pPr algn="ctr"/>
            <a:r>
              <a:rPr lang="en-US" sz="1200" i="1" dirty="0">
                <a:latin typeface="Arial" pitchFamily="34" charset="0"/>
              </a:rPr>
              <a:t>Kickoff Presentation</a:t>
            </a:r>
          </a:p>
        </p:txBody>
      </p:sp>
      <p:sp>
        <p:nvSpPr>
          <p:cNvPr id="15" name="Rechteck 14">
            <a:extLst>
              <a:ext uri="{FF2B5EF4-FFF2-40B4-BE49-F238E27FC236}">
                <a16:creationId xmlns:a16="http://schemas.microsoft.com/office/drawing/2014/main" id="{7ED97DC4-09F4-5BD7-E4AD-85AFDDAFA7C0}"/>
              </a:ext>
            </a:extLst>
          </p:cNvPr>
          <p:cNvSpPr/>
          <p:nvPr/>
        </p:nvSpPr>
        <p:spPr bwMode="auto">
          <a:xfrm>
            <a:off x="2495600" y="2276872"/>
            <a:ext cx="4388562" cy="504056"/>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Log-Data Analysis &amp; Evaluation</a:t>
            </a:r>
          </a:p>
        </p:txBody>
      </p:sp>
    </p:spTree>
    <p:extLst>
      <p:ext uri="{BB962C8B-B14F-4D97-AF65-F5344CB8AC3E}">
        <p14:creationId xmlns:p14="http://schemas.microsoft.com/office/powerpoint/2010/main" val="215292179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platzhalter 16"/>
          <p:cNvSpPr>
            <a:spLocks noGrp="1"/>
          </p:cNvSpPr>
          <p:nvPr>
            <p:ph type="body" sz="quarter" idx="13"/>
          </p:nvPr>
        </p:nvSpPr>
        <p:spPr/>
        <p:txBody>
          <a:bodyPr/>
          <a:lstStyle/>
          <a:p>
            <a:r>
              <a:rPr lang="en-AU" dirty="0"/>
              <a:t>Nicolas Klein</a:t>
            </a:r>
          </a:p>
        </p:txBody>
      </p:sp>
      <p:sp>
        <p:nvSpPr>
          <p:cNvPr id="19" name="Textplatzhalter 18"/>
          <p:cNvSpPr>
            <a:spLocks noGrp="1"/>
          </p:cNvSpPr>
          <p:nvPr>
            <p:ph type="body" sz="quarter" idx="15"/>
          </p:nvPr>
        </p:nvSpPr>
        <p:spPr/>
        <p:txBody>
          <a:bodyPr/>
          <a:lstStyle/>
          <a:p>
            <a:r>
              <a:rPr lang="en-AU"/>
              <a:t>17132</a:t>
            </a:r>
            <a:endParaRPr lang="en-AU" dirty="0"/>
          </a:p>
        </p:txBody>
      </p:sp>
      <p:sp>
        <p:nvSpPr>
          <p:cNvPr id="20" name="Textplatzhalter 19"/>
          <p:cNvSpPr>
            <a:spLocks noGrp="1"/>
          </p:cNvSpPr>
          <p:nvPr>
            <p:ph type="body" sz="quarter" idx="16"/>
          </p:nvPr>
        </p:nvSpPr>
        <p:spPr/>
        <p:txBody>
          <a:bodyPr/>
          <a:lstStyle/>
          <a:p>
            <a:r>
              <a:rPr lang="en-AU"/>
              <a:t>matthes@in.tum.de</a:t>
            </a:r>
            <a:endParaRPr lang="en-AU" dirty="0"/>
          </a:p>
        </p:txBody>
      </p:sp>
      <p:sp>
        <p:nvSpPr>
          <p:cNvPr id="21" name="Inhaltsplatzhalter 20"/>
          <p:cNvSpPr>
            <a:spLocks noGrp="1"/>
          </p:cNvSpPr>
          <p:nvPr>
            <p:ph sz="quarter" idx="18"/>
          </p:nvPr>
        </p:nvSpPr>
        <p:spPr/>
        <p:txBody>
          <a:bodyPr/>
          <a:lstStyle/>
          <a:p>
            <a:r>
              <a:rPr lang="en-AU"/>
              <a:t> </a:t>
            </a:r>
            <a:endParaRPr lang="en-AU" dirty="0"/>
          </a:p>
        </p:txBody>
      </p:sp>
    </p:spTree>
    <p:extLst>
      <p:ext uri="{BB962C8B-B14F-4D97-AF65-F5344CB8AC3E}">
        <p14:creationId xmlns:p14="http://schemas.microsoft.com/office/powerpoint/2010/main" val="1627620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927934"/>
            <a:ext cx="12192000" cy="1161466"/>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lstStyle/>
          <a:p>
            <a:r>
              <a:rPr lang="en-US" dirty="0"/>
              <a:t>Introduction </a:t>
            </a:r>
          </a:p>
          <a:p>
            <a:pPr lvl="1"/>
            <a:r>
              <a:rPr lang="en-US" dirty="0"/>
              <a:t>Motivation</a:t>
            </a:r>
          </a:p>
          <a:p>
            <a:pPr lvl="1"/>
            <a:r>
              <a:rPr lang="en-US" dirty="0"/>
              <a:t>Research Goal &amp; Expected Results</a:t>
            </a:r>
            <a:br>
              <a:rPr lang="en-US" dirty="0"/>
            </a:br>
            <a:endParaRPr lang="en-US" dirty="0"/>
          </a:p>
          <a:p>
            <a:r>
              <a:rPr lang="en-US" dirty="0"/>
              <a:t>Research Approach</a:t>
            </a:r>
          </a:p>
          <a:p>
            <a:pPr lvl="1"/>
            <a:r>
              <a:rPr lang="en-US" dirty="0"/>
              <a:t>Research Questions</a:t>
            </a:r>
          </a:p>
          <a:p>
            <a:pPr lvl="1"/>
            <a:r>
              <a:rPr lang="en-US" dirty="0"/>
              <a:t>Methodology</a:t>
            </a:r>
          </a:p>
          <a:p>
            <a:pPr lvl="1"/>
            <a:endParaRPr lang="en-US" dirty="0"/>
          </a:p>
          <a:p>
            <a:r>
              <a:rPr lang="en-US" dirty="0"/>
              <a:t>First Insights and Initial Research Results</a:t>
            </a:r>
          </a:p>
          <a:p>
            <a:pPr lvl="1"/>
            <a:r>
              <a:rPr lang="en-US" dirty="0"/>
              <a:t>Literature Review</a:t>
            </a:r>
          </a:p>
          <a:p>
            <a:pPr lvl="1"/>
            <a:r>
              <a:rPr lang="en-US" dirty="0"/>
              <a:t>Log-Data Analysis</a:t>
            </a:r>
          </a:p>
          <a:p>
            <a:pPr marL="98425" lvl="1" indent="0">
              <a:buNone/>
            </a:pPr>
            <a:endParaRPr lang="en-US" dirty="0"/>
          </a:p>
          <a:p>
            <a:r>
              <a:rPr lang="en-US" dirty="0"/>
              <a:t>Next Steps</a:t>
            </a:r>
          </a:p>
          <a:p>
            <a:pPr lvl="1"/>
            <a:r>
              <a:rPr lang="en-US" dirty="0"/>
              <a:t>Interviews</a:t>
            </a:r>
          </a:p>
          <a:p>
            <a:pPr lvl="1"/>
            <a:r>
              <a:rPr lang="en-US" dirty="0"/>
              <a:t>Further Timeline</a:t>
            </a:r>
          </a:p>
          <a:p>
            <a:pPr marL="98425" lvl="1" indent="0">
              <a:buNone/>
            </a:pPr>
            <a:endParaRPr lang="en-US" dirty="0"/>
          </a:p>
          <a:p>
            <a:pPr marL="98425" lvl="1" indent="0">
              <a:buNone/>
            </a:pPr>
            <a:endParaRPr lang="en-US" dirty="0"/>
          </a:p>
        </p:txBody>
      </p:sp>
      <p:sp>
        <p:nvSpPr>
          <p:cNvPr id="2" name="Titel 1"/>
          <p:cNvSpPr>
            <a:spLocks noGrp="1"/>
          </p:cNvSpPr>
          <p:nvPr>
            <p:ph type="title"/>
          </p:nvPr>
        </p:nvSpPr>
        <p:spPr/>
        <p:txBody>
          <a:bodyPr/>
          <a:lstStyle/>
          <a:p>
            <a:r>
              <a:rPr lang="en-US" dirty="0"/>
              <a:t>Outline</a:t>
            </a:r>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r>
              <a:rPr lang="en-US" dirty="0"/>
              <a:t>230327 Nicolas Klein Improving Conversational Analytics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a:t>
            </a:fld>
            <a:endParaRPr lang="de-DE" dirty="0"/>
          </a:p>
        </p:txBody>
      </p:sp>
    </p:spTree>
    <p:extLst>
      <p:ext uri="{BB962C8B-B14F-4D97-AF65-F5344CB8AC3E}">
        <p14:creationId xmlns:p14="http://schemas.microsoft.com/office/powerpoint/2010/main" val="149688139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E31502AE-DFC5-E47D-B5AE-104C977D5D6B}"/>
              </a:ext>
            </a:extLst>
          </p:cNvPr>
          <p:cNvSpPr>
            <a:spLocks noGrp="1"/>
          </p:cNvSpPr>
          <p:nvPr>
            <p:ph idx="1"/>
          </p:nvPr>
        </p:nvSpPr>
        <p:spPr/>
        <p:txBody>
          <a:bodyPr/>
          <a:lstStyle/>
          <a:p>
            <a:pPr marL="285750" indent="-285750">
              <a:buFont typeface="Arial" panose="020B0604020202020204" pitchFamily="34" charset="0"/>
              <a:buChar char="•"/>
            </a:pPr>
            <a:r>
              <a:rPr lang="en-US" dirty="0"/>
              <a:t>Shortage of staff in the elderly care sector &amp; population increase of elderly people</a:t>
            </a:r>
          </a:p>
          <a:p>
            <a:pPr marL="285750" indent="-285750">
              <a:buFont typeface="Arial" panose="020B0604020202020204" pitchFamily="34" charset="0"/>
              <a:buChar char="•"/>
            </a:pPr>
            <a:r>
              <a:rPr lang="en-US" dirty="0"/>
              <a:t>Potential for conversational agents to provide assistance in the geriatric care sector</a:t>
            </a:r>
          </a:p>
          <a:p>
            <a:pPr marL="642937" lvl="1" indent="-285750">
              <a:buFont typeface="Arial" panose="020B0604020202020204" pitchFamily="34" charset="0"/>
              <a:buChar char="•"/>
            </a:pPr>
            <a:r>
              <a:rPr lang="en-US" dirty="0"/>
              <a:t>Track vital signs and warn about irregularities / call emergency services if necessary</a:t>
            </a:r>
          </a:p>
          <a:p>
            <a:pPr marL="642937" lvl="1" indent="-285750">
              <a:buFont typeface="Arial" panose="020B0604020202020204" pitchFamily="34" charset="0"/>
              <a:buChar char="•"/>
            </a:pPr>
            <a:r>
              <a:rPr lang="en-US" dirty="0"/>
              <a:t>Casual, informative and entertaining features</a:t>
            </a:r>
          </a:p>
          <a:p>
            <a:pPr marL="285750" indent="-285750">
              <a:buFont typeface="Arial" panose="020B0604020202020204" pitchFamily="34" charset="0"/>
              <a:buChar char="•"/>
            </a:pPr>
            <a:r>
              <a:rPr lang="en-US" dirty="0"/>
              <a:t>Lack of empirical research in the elderly care sector</a:t>
            </a:r>
          </a:p>
          <a:p>
            <a:pPr marL="0" indent="0"/>
            <a:r>
              <a:rPr lang="en-US" dirty="0">
                <a:sym typeface="Wingdings" pitchFamily="2" charset="2"/>
              </a:rPr>
              <a:t> </a:t>
            </a:r>
            <a:r>
              <a:rPr lang="en-US" dirty="0"/>
              <a:t>Support this age group with modern technology in daily tasks</a:t>
            </a:r>
          </a:p>
          <a:p>
            <a:pPr marL="642937" lvl="1" indent="-285750">
              <a:buFont typeface="Arial" panose="020B0604020202020204" pitchFamily="34" charset="0"/>
              <a:buChar char="•"/>
            </a:pPr>
            <a:endParaRPr lang="en-US" dirty="0"/>
          </a:p>
          <a:p>
            <a:pPr marL="642937" lvl="1"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ALPHA-KI Research Project</a:t>
            </a:r>
          </a:p>
          <a:p>
            <a:pPr marL="642937" lvl="1" indent="-285750">
              <a:buFont typeface="Arial" panose="020B0604020202020204" pitchFamily="34" charset="0"/>
              <a:buChar char="•"/>
            </a:pPr>
            <a:r>
              <a:rPr lang="en-US" dirty="0"/>
              <a:t>Digital health assistant for chronically ill people</a:t>
            </a:r>
          </a:p>
          <a:p>
            <a:pPr marL="642937" lvl="1" indent="-285750">
              <a:buFont typeface="Arial" panose="020B0604020202020204" pitchFamily="34" charset="0"/>
              <a:buChar char="•"/>
            </a:pPr>
            <a:r>
              <a:rPr lang="en-US" dirty="0"/>
              <a:t>Comes embedded in a smartwatch &amp; a stationary smart speaker</a:t>
            </a:r>
          </a:p>
          <a:p>
            <a:pPr marL="642937" lvl="1" indent="-285750">
              <a:buFont typeface="Arial" panose="020B0604020202020204" pitchFamily="34" charset="0"/>
              <a:buChar char="•"/>
            </a:pPr>
            <a:r>
              <a:rPr lang="en-US" dirty="0"/>
              <a:t>First Rollout: Q4 2022, currently around 15-20 users</a:t>
            </a:r>
          </a:p>
          <a:p>
            <a:pPr marL="642937" lvl="1" indent="-285750">
              <a:buFont typeface="Arial" panose="020B0604020202020204" pitchFamily="34" charset="0"/>
              <a:buChar char="•"/>
            </a:pPr>
            <a:r>
              <a:rPr lang="en-US" dirty="0"/>
              <a:t>Built on Google’s NLU platform “Dialogflow"</a:t>
            </a:r>
          </a:p>
        </p:txBody>
      </p:sp>
      <p:sp>
        <p:nvSpPr>
          <p:cNvPr id="3" name="Titel 2">
            <a:extLst>
              <a:ext uri="{FF2B5EF4-FFF2-40B4-BE49-F238E27FC236}">
                <a16:creationId xmlns:a16="http://schemas.microsoft.com/office/drawing/2014/main" id="{69CC3009-E84A-C195-15F8-9FD6461ED3D7}"/>
              </a:ext>
            </a:extLst>
          </p:cNvPr>
          <p:cNvSpPr>
            <a:spLocks noGrp="1"/>
          </p:cNvSpPr>
          <p:nvPr>
            <p:ph type="title"/>
          </p:nvPr>
        </p:nvSpPr>
        <p:spPr/>
        <p:txBody>
          <a:bodyPr/>
          <a:lstStyle/>
          <a:p>
            <a:r>
              <a:rPr lang="en-US" dirty="0"/>
              <a:t>Motivation</a:t>
            </a:r>
          </a:p>
        </p:txBody>
      </p:sp>
      <p:sp>
        <p:nvSpPr>
          <p:cNvPr id="4" name="Datumsplatzhalter 3">
            <a:extLst>
              <a:ext uri="{FF2B5EF4-FFF2-40B4-BE49-F238E27FC236}">
                <a16:creationId xmlns:a16="http://schemas.microsoft.com/office/drawing/2014/main" id="{C3028B4B-00F6-1D23-85D3-F6AFCB9F2C13}"/>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6986B3C1-84F1-D17D-375E-8BDA6C948EEF}"/>
              </a:ext>
            </a:extLst>
          </p:cNvPr>
          <p:cNvSpPr>
            <a:spLocks noGrp="1"/>
          </p:cNvSpPr>
          <p:nvPr>
            <p:ph type="ftr" sz="quarter" idx="11"/>
          </p:nvPr>
        </p:nvSpPr>
        <p:spPr/>
        <p:txBody>
          <a:bodyPr/>
          <a:lstStyle/>
          <a:p>
            <a:pPr>
              <a:defRPr/>
            </a:pPr>
            <a:r>
              <a:rPr lang="en-US" dirty="0"/>
              <a:t>230327 Nicolas Klein Improving Conversational Analytics</a:t>
            </a:r>
            <a:endParaRPr lang="de-DE" dirty="0"/>
          </a:p>
        </p:txBody>
      </p:sp>
      <p:sp>
        <p:nvSpPr>
          <p:cNvPr id="6" name="Foliennummernplatzhalter 5">
            <a:extLst>
              <a:ext uri="{FF2B5EF4-FFF2-40B4-BE49-F238E27FC236}">
                <a16:creationId xmlns:a16="http://schemas.microsoft.com/office/drawing/2014/main" id="{28291612-BB77-167B-9B83-F38314055E4B}"/>
              </a:ext>
            </a:extLst>
          </p:cNvPr>
          <p:cNvSpPr>
            <a:spLocks noGrp="1"/>
          </p:cNvSpPr>
          <p:nvPr>
            <p:ph type="sldNum" sz="quarter" idx="12"/>
          </p:nvPr>
        </p:nvSpPr>
        <p:spPr/>
        <p:txBody>
          <a:bodyPr/>
          <a:lstStyle/>
          <a:p>
            <a:pPr>
              <a:defRPr/>
            </a:pPr>
            <a:fld id="{E201E5CB-5EE0-4EA4-87FF-7D8A79A61969}" type="slidenum">
              <a:rPr lang="de-DE" smtClean="0"/>
              <a:pPr>
                <a:defRPr/>
              </a:pPr>
              <a:t>3</a:t>
            </a:fld>
            <a:endParaRPr lang="de-DE" dirty="0"/>
          </a:p>
        </p:txBody>
      </p:sp>
      <p:pic>
        <p:nvPicPr>
          <p:cNvPr id="1026" name="Picture 2">
            <a:extLst>
              <a:ext uri="{FF2B5EF4-FFF2-40B4-BE49-F238E27FC236}">
                <a16:creationId xmlns:a16="http://schemas.microsoft.com/office/drawing/2014/main" id="{D117683E-D6AD-B233-9418-C6A888E0D5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6711" y="3284984"/>
            <a:ext cx="3227851" cy="2420888"/>
          </a:xfrm>
          <a:prstGeom prst="rect">
            <a:avLst/>
          </a:prstGeom>
          <a:noFill/>
          <a:extLst>
            <a:ext uri="{909E8E84-426E-40DD-AFC4-6F175D3DCCD1}">
              <a14:hiddenFill xmlns:a14="http://schemas.microsoft.com/office/drawing/2010/main">
                <a:solidFill>
                  <a:srgbClr val="FFFFFF"/>
                </a:solidFill>
              </a14:hiddenFill>
            </a:ext>
          </a:extLst>
        </p:spPr>
      </p:pic>
      <p:sp>
        <p:nvSpPr>
          <p:cNvPr id="7" name="Rechteck 6">
            <a:extLst>
              <a:ext uri="{FF2B5EF4-FFF2-40B4-BE49-F238E27FC236}">
                <a16:creationId xmlns:a16="http://schemas.microsoft.com/office/drawing/2014/main" id="{8640A97E-9032-6B35-8B84-988E1C96D256}"/>
              </a:ext>
            </a:extLst>
          </p:cNvPr>
          <p:cNvSpPr/>
          <p:nvPr/>
        </p:nvSpPr>
        <p:spPr>
          <a:xfrm>
            <a:off x="332904" y="6309900"/>
            <a:ext cx="11524664" cy="215444"/>
          </a:xfrm>
          <a:prstGeom prst="rect">
            <a:avLst/>
          </a:prstGeom>
        </p:spPr>
        <p:txBody>
          <a:bodyPr wrap="square" rIns="0">
            <a:spAutoFit/>
          </a:bodyPr>
          <a:lstStyle/>
          <a:p>
            <a:pPr lvl="0" algn="r"/>
            <a:r>
              <a:rPr lang="en-US" sz="800" i="1" dirty="0">
                <a:solidFill>
                  <a:srgbClr val="000000"/>
                </a:solidFill>
                <a:latin typeface="Arial"/>
              </a:rPr>
              <a:t>ALPHA-KI Research Project (</a:t>
            </a:r>
            <a:r>
              <a:rPr lang="en-US" sz="800" i="1" dirty="0">
                <a:solidFill>
                  <a:srgbClr val="000000"/>
                </a:solidFill>
                <a:latin typeface="Arial"/>
                <a:hlinkClick r:id="rId3"/>
              </a:rPr>
              <a:t>https://wwwmatthes.in.tum.de/pages/uysghltybqze/AI-Based-Digital-Health-Assistant-ALPHA-KI</a:t>
            </a:r>
            <a:r>
              <a:rPr lang="en-US" sz="800" i="1" dirty="0">
                <a:solidFill>
                  <a:srgbClr val="000000"/>
                </a:solidFill>
                <a:latin typeface="Arial"/>
              </a:rPr>
              <a:t>)</a:t>
            </a:r>
          </a:p>
        </p:txBody>
      </p:sp>
    </p:spTree>
    <p:extLst>
      <p:ext uri="{BB962C8B-B14F-4D97-AF65-F5344CB8AC3E}">
        <p14:creationId xmlns:p14="http://schemas.microsoft.com/office/powerpoint/2010/main" val="58971330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21F260BD-7641-BF4D-2ACB-02985D7C5BA9}"/>
              </a:ext>
            </a:extLst>
          </p:cNvPr>
          <p:cNvSpPr>
            <a:spLocks noGrp="1"/>
          </p:cNvSpPr>
          <p:nvPr>
            <p:ph idx="1"/>
          </p:nvPr>
        </p:nvSpPr>
        <p:spPr>
          <a:xfrm>
            <a:off x="334435" y="981076"/>
            <a:ext cx="7093711" cy="5400675"/>
          </a:xfrm>
        </p:spPr>
        <p:txBody>
          <a:bodyPr>
            <a:normAutofit/>
          </a:bodyPr>
          <a:lstStyle/>
          <a:p>
            <a:pPr marL="285750" indent="-285750">
              <a:buFont typeface="Arial" panose="020B0604020202020204" pitchFamily="34" charset="0"/>
              <a:buChar char="•"/>
            </a:pPr>
            <a:r>
              <a:rPr lang="en-US" dirty="0"/>
              <a:t>Conversation Driven Development (CDD)</a:t>
            </a:r>
          </a:p>
          <a:p>
            <a:pPr marL="642937" lvl="1" indent="-285750">
              <a:buFont typeface="Arial" panose="020B0604020202020204" pitchFamily="34" charset="0"/>
              <a:buChar char="•"/>
            </a:pPr>
            <a:r>
              <a:rPr lang="en-US" dirty="0"/>
              <a:t>Best practice for developing conversational AI assistants</a:t>
            </a:r>
          </a:p>
          <a:p>
            <a:pPr marL="642937" lvl="1" indent="-285750">
              <a:buFont typeface="Arial" panose="020B0604020202020204" pitchFamily="34" charset="0"/>
              <a:buChar char="•"/>
            </a:pPr>
            <a:r>
              <a:rPr lang="en-US" dirty="0"/>
              <a:t>Repeating and non-linear cycle </a:t>
            </a:r>
          </a:p>
          <a:p>
            <a:pPr marL="642937" lvl="1" indent="-285750">
              <a:buFont typeface="Arial" panose="020B0604020202020204" pitchFamily="34" charset="0"/>
              <a:buChar char="•"/>
            </a:pPr>
            <a:r>
              <a:rPr lang="en-US" dirty="0"/>
              <a:t>Principle: Listen to your users and how they interact with the system </a:t>
            </a:r>
            <a:r>
              <a:rPr lang="en-US" dirty="0">
                <a:sym typeface="Wingdings" pitchFamily="2" charset="2"/>
              </a:rPr>
              <a:t> adapt the system  repeat</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Focus of this work: Data Analysis (review log-data, track behavior, ..)</a:t>
            </a:r>
          </a:p>
          <a:p>
            <a:pPr marL="0" indent="0"/>
            <a:endParaRPr lang="en-US" dirty="0"/>
          </a:p>
          <a:p>
            <a:pPr marL="285750" indent="-285750">
              <a:buFont typeface="Arial" panose="020B0604020202020204" pitchFamily="34" charset="0"/>
              <a:buChar char="•"/>
            </a:pPr>
            <a:r>
              <a:rPr lang="en-US" dirty="0"/>
              <a:t>Expected Results</a:t>
            </a:r>
          </a:p>
          <a:p>
            <a:pPr marL="642937" lvl="1" indent="-285750">
              <a:buFont typeface="Arial" panose="020B0604020202020204" pitchFamily="34" charset="0"/>
              <a:buChar char="•"/>
            </a:pPr>
            <a:r>
              <a:rPr lang="en-US" dirty="0"/>
              <a:t>Structure &amp; visualize log-data to provide an overview</a:t>
            </a:r>
          </a:p>
          <a:p>
            <a:pPr marL="642937" lvl="1" indent="-285750">
              <a:buFont typeface="Arial" panose="020B0604020202020204" pitchFamily="34" charset="0"/>
              <a:buChar char="•"/>
            </a:pPr>
            <a:r>
              <a:rPr lang="en-US" dirty="0"/>
              <a:t>Build a data analysis prototype for conversational analytics</a:t>
            </a:r>
          </a:p>
          <a:p>
            <a:pPr marL="642937" lvl="1" indent="-285750">
              <a:buFont typeface="Arial" panose="020B0604020202020204" pitchFamily="34" charset="0"/>
              <a:buChar char="•"/>
            </a:pPr>
            <a:r>
              <a:rPr lang="en-US" dirty="0"/>
              <a:t>Gain insights about the agent's behavior based on the data analysis</a:t>
            </a:r>
          </a:p>
          <a:p>
            <a:pPr marL="642937" lvl="1" indent="-285750">
              <a:buFont typeface="Arial" panose="020B0604020202020204" pitchFamily="34" charset="0"/>
              <a:buChar char="•"/>
            </a:pPr>
            <a:r>
              <a:rPr lang="en-US" dirty="0"/>
              <a:t>Make informed suggestions for improvements of the agent    (</a:t>
            </a:r>
            <a:r>
              <a:rPr lang="en-US" dirty="0">
                <a:sym typeface="Wingdings" pitchFamily="2" charset="2"/>
              </a:rPr>
              <a:t></a:t>
            </a:r>
            <a:r>
              <a:rPr lang="en-US" dirty="0"/>
              <a:t> prepare for the ”Fix” phase)</a:t>
            </a:r>
          </a:p>
        </p:txBody>
      </p:sp>
      <p:sp>
        <p:nvSpPr>
          <p:cNvPr id="3" name="Titel 2">
            <a:extLst>
              <a:ext uri="{FF2B5EF4-FFF2-40B4-BE49-F238E27FC236}">
                <a16:creationId xmlns:a16="http://schemas.microsoft.com/office/drawing/2014/main" id="{94198D71-B3B7-F8A3-0A36-AD5313DF2B1E}"/>
              </a:ext>
            </a:extLst>
          </p:cNvPr>
          <p:cNvSpPr>
            <a:spLocks noGrp="1"/>
          </p:cNvSpPr>
          <p:nvPr>
            <p:ph type="title"/>
          </p:nvPr>
        </p:nvSpPr>
        <p:spPr/>
        <p:txBody>
          <a:bodyPr/>
          <a:lstStyle/>
          <a:p>
            <a:r>
              <a:rPr lang="en-US" dirty="0"/>
              <a:t>Research Goal &amp; Expected Results</a:t>
            </a:r>
          </a:p>
        </p:txBody>
      </p:sp>
      <p:sp>
        <p:nvSpPr>
          <p:cNvPr id="4" name="Datumsplatzhalter 3">
            <a:extLst>
              <a:ext uri="{FF2B5EF4-FFF2-40B4-BE49-F238E27FC236}">
                <a16:creationId xmlns:a16="http://schemas.microsoft.com/office/drawing/2014/main" id="{6F6FCED8-D476-1F17-5460-5FC6A0374493}"/>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90C9A89B-914A-7DED-130A-778F0728215F}"/>
              </a:ext>
            </a:extLst>
          </p:cNvPr>
          <p:cNvSpPr>
            <a:spLocks noGrp="1"/>
          </p:cNvSpPr>
          <p:nvPr>
            <p:ph type="ftr" sz="quarter" idx="11"/>
          </p:nvPr>
        </p:nvSpPr>
        <p:spPr/>
        <p:txBody>
          <a:bodyPr/>
          <a:lstStyle/>
          <a:p>
            <a:pPr>
              <a:defRPr/>
            </a:pPr>
            <a:r>
              <a:rPr lang="en-US" dirty="0"/>
              <a:t>230327 Nicolas Klein Improving Conversational Analytics</a:t>
            </a:r>
            <a:endParaRPr lang="de-DE" dirty="0"/>
          </a:p>
        </p:txBody>
      </p:sp>
      <p:sp>
        <p:nvSpPr>
          <p:cNvPr id="6" name="Foliennummernplatzhalter 5">
            <a:extLst>
              <a:ext uri="{FF2B5EF4-FFF2-40B4-BE49-F238E27FC236}">
                <a16:creationId xmlns:a16="http://schemas.microsoft.com/office/drawing/2014/main" id="{F1DA1DF9-E0E0-467C-91C7-A6465DA31630}"/>
              </a:ext>
            </a:extLst>
          </p:cNvPr>
          <p:cNvSpPr>
            <a:spLocks noGrp="1"/>
          </p:cNvSpPr>
          <p:nvPr>
            <p:ph type="sldNum" sz="quarter" idx="12"/>
          </p:nvPr>
        </p:nvSpPr>
        <p:spPr/>
        <p:txBody>
          <a:bodyPr/>
          <a:lstStyle/>
          <a:p>
            <a:pPr>
              <a:defRPr/>
            </a:pPr>
            <a:fld id="{E201E5CB-5EE0-4EA4-87FF-7D8A79A61969}" type="slidenum">
              <a:rPr lang="de-DE" smtClean="0"/>
              <a:pPr>
                <a:defRPr/>
              </a:pPr>
              <a:t>4</a:t>
            </a:fld>
            <a:endParaRPr lang="de-DE" dirty="0"/>
          </a:p>
        </p:txBody>
      </p:sp>
      <p:sp>
        <p:nvSpPr>
          <p:cNvPr id="7" name="Rechteck 6">
            <a:extLst>
              <a:ext uri="{FF2B5EF4-FFF2-40B4-BE49-F238E27FC236}">
                <a16:creationId xmlns:a16="http://schemas.microsoft.com/office/drawing/2014/main" id="{F9867C17-E97E-8665-71DB-4F0B8217616B}"/>
              </a:ext>
            </a:extLst>
          </p:cNvPr>
          <p:cNvSpPr/>
          <p:nvPr/>
        </p:nvSpPr>
        <p:spPr bwMode="auto">
          <a:xfrm>
            <a:off x="8040218" y="1484784"/>
            <a:ext cx="3212432" cy="458667"/>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CDD Cycle</a:t>
            </a:r>
          </a:p>
        </p:txBody>
      </p:sp>
      <p:grpSp>
        <p:nvGrpSpPr>
          <p:cNvPr id="8" name="Gruppieren 7">
            <a:extLst>
              <a:ext uri="{FF2B5EF4-FFF2-40B4-BE49-F238E27FC236}">
                <a16:creationId xmlns:a16="http://schemas.microsoft.com/office/drawing/2014/main" id="{9ABE980F-CF70-DBC5-6508-A31C2AA44E26}"/>
              </a:ext>
            </a:extLst>
          </p:cNvPr>
          <p:cNvGrpSpPr/>
          <p:nvPr/>
        </p:nvGrpSpPr>
        <p:grpSpPr>
          <a:xfrm>
            <a:off x="7428148" y="2313343"/>
            <a:ext cx="4428492" cy="3563929"/>
            <a:chOff x="7392144" y="1556792"/>
            <a:chExt cx="4428492" cy="3563929"/>
          </a:xfrm>
        </p:grpSpPr>
        <p:sp>
          <p:nvSpPr>
            <p:cNvPr id="9" name="Rechteck 8">
              <a:extLst>
                <a:ext uri="{FF2B5EF4-FFF2-40B4-BE49-F238E27FC236}">
                  <a16:creationId xmlns:a16="http://schemas.microsoft.com/office/drawing/2014/main" id="{A376E238-CC7C-8714-E049-251ADB6915C6}"/>
                </a:ext>
              </a:extLst>
            </p:cNvPr>
            <p:cNvSpPr/>
            <p:nvPr/>
          </p:nvSpPr>
          <p:spPr bwMode="auto">
            <a:xfrm>
              <a:off x="8868308" y="1556792"/>
              <a:ext cx="1476164" cy="8724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Share</a:t>
              </a:r>
            </a:p>
          </p:txBody>
        </p:sp>
        <p:sp>
          <p:nvSpPr>
            <p:cNvPr id="10" name="Rechteck 9">
              <a:extLst>
                <a:ext uri="{FF2B5EF4-FFF2-40B4-BE49-F238E27FC236}">
                  <a16:creationId xmlns:a16="http://schemas.microsoft.com/office/drawing/2014/main" id="{28CD33CF-176C-7573-1D56-0418FC51C171}"/>
                </a:ext>
              </a:extLst>
            </p:cNvPr>
            <p:cNvSpPr/>
            <p:nvPr/>
          </p:nvSpPr>
          <p:spPr bwMode="auto">
            <a:xfrm>
              <a:off x="10344472" y="2902516"/>
              <a:ext cx="1476164" cy="8724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Review / Annotate</a:t>
              </a:r>
            </a:p>
          </p:txBody>
        </p:sp>
        <p:sp>
          <p:nvSpPr>
            <p:cNvPr id="11" name="Rechteck 10">
              <a:extLst>
                <a:ext uri="{FF2B5EF4-FFF2-40B4-BE49-F238E27FC236}">
                  <a16:creationId xmlns:a16="http://schemas.microsoft.com/office/drawing/2014/main" id="{03823ECE-5D31-2FC6-89D7-25214F275DA6}"/>
                </a:ext>
              </a:extLst>
            </p:cNvPr>
            <p:cNvSpPr/>
            <p:nvPr/>
          </p:nvSpPr>
          <p:spPr bwMode="auto">
            <a:xfrm>
              <a:off x="8868308" y="4248241"/>
              <a:ext cx="1476164" cy="8724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Test &amp; Track Behavior</a:t>
              </a:r>
            </a:p>
          </p:txBody>
        </p:sp>
        <p:sp>
          <p:nvSpPr>
            <p:cNvPr id="12" name="Rechteck 11">
              <a:extLst>
                <a:ext uri="{FF2B5EF4-FFF2-40B4-BE49-F238E27FC236}">
                  <a16:creationId xmlns:a16="http://schemas.microsoft.com/office/drawing/2014/main" id="{CA9C9073-6DDF-D8DE-1900-6A572E038EE1}"/>
                </a:ext>
              </a:extLst>
            </p:cNvPr>
            <p:cNvSpPr/>
            <p:nvPr/>
          </p:nvSpPr>
          <p:spPr bwMode="auto">
            <a:xfrm>
              <a:off x="7392144" y="2902516"/>
              <a:ext cx="1476164" cy="8724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Fix</a:t>
              </a:r>
            </a:p>
          </p:txBody>
        </p:sp>
        <p:cxnSp>
          <p:nvCxnSpPr>
            <p:cNvPr id="13" name="Gerade Verbindung mit Pfeil 21">
              <a:extLst>
                <a:ext uri="{FF2B5EF4-FFF2-40B4-BE49-F238E27FC236}">
                  <a16:creationId xmlns:a16="http://schemas.microsoft.com/office/drawing/2014/main" id="{65FD1C34-9984-A272-2A68-8FFDDF4C141D}"/>
                </a:ext>
              </a:extLst>
            </p:cNvPr>
            <p:cNvCxnSpPr>
              <a:cxnSpLocks/>
              <a:stCxn id="10" idx="2"/>
              <a:endCxn id="11" idx="3"/>
            </p:cNvCxnSpPr>
            <p:nvPr/>
          </p:nvCxnSpPr>
          <p:spPr bwMode="auto">
            <a:xfrm rot="5400000">
              <a:off x="10258771" y="3860697"/>
              <a:ext cx="909485" cy="738082"/>
            </a:xfrm>
            <a:prstGeom prst="curvedConnector2">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14" name="Gerade Verbindung mit Pfeil 23">
              <a:extLst>
                <a:ext uri="{FF2B5EF4-FFF2-40B4-BE49-F238E27FC236}">
                  <a16:creationId xmlns:a16="http://schemas.microsoft.com/office/drawing/2014/main" id="{88EE24D4-FB5A-4D1C-B755-C2A524444C8C}"/>
                </a:ext>
              </a:extLst>
            </p:cNvPr>
            <p:cNvCxnSpPr>
              <a:cxnSpLocks/>
              <a:stCxn id="11" idx="1"/>
              <a:endCxn id="12" idx="2"/>
            </p:cNvCxnSpPr>
            <p:nvPr/>
          </p:nvCxnSpPr>
          <p:spPr bwMode="auto">
            <a:xfrm rot="10800000">
              <a:off x="8130226" y="3774997"/>
              <a:ext cx="738082" cy="909485"/>
            </a:xfrm>
            <a:prstGeom prst="curvedConnector2">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15" name="Gerade Verbindung mit Pfeil 25">
              <a:extLst>
                <a:ext uri="{FF2B5EF4-FFF2-40B4-BE49-F238E27FC236}">
                  <a16:creationId xmlns:a16="http://schemas.microsoft.com/office/drawing/2014/main" id="{7332D2F3-FA0F-0DAA-2C3B-9F9A920D4F88}"/>
                </a:ext>
              </a:extLst>
            </p:cNvPr>
            <p:cNvCxnSpPr>
              <a:cxnSpLocks/>
              <a:stCxn id="12" idx="0"/>
              <a:endCxn id="9" idx="1"/>
            </p:cNvCxnSpPr>
            <p:nvPr/>
          </p:nvCxnSpPr>
          <p:spPr bwMode="auto">
            <a:xfrm rot="5400000" flipH="1" flipV="1">
              <a:off x="8044525" y="2078733"/>
              <a:ext cx="909484" cy="738082"/>
            </a:xfrm>
            <a:prstGeom prst="curvedConnector2">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16" name="Gerade Verbindung mit Pfeil 23">
              <a:extLst>
                <a:ext uri="{FF2B5EF4-FFF2-40B4-BE49-F238E27FC236}">
                  <a16:creationId xmlns:a16="http://schemas.microsoft.com/office/drawing/2014/main" id="{A6ABD23A-A4CC-B446-B576-8F716AC37CC4}"/>
                </a:ext>
              </a:extLst>
            </p:cNvPr>
            <p:cNvCxnSpPr>
              <a:cxnSpLocks/>
            </p:cNvCxnSpPr>
            <p:nvPr/>
          </p:nvCxnSpPr>
          <p:spPr bwMode="auto">
            <a:xfrm>
              <a:off x="10344472" y="1988240"/>
              <a:ext cx="738082" cy="909485"/>
            </a:xfrm>
            <a:prstGeom prst="curvedConnector2">
              <a:avLst/>
            </a:prstGeom>
            <a:ln>
              <a:headEnd type="none" w="med" len="med"/>
              <a:tailEnd type="arrow"/>
            </a:ln>
          </p:spPr>
          <p:style>
            <a:lnRef idx="3">
              <a:schemeClr val="dk1"/>
            </a:lnRef>
            <a:fillRef idx="0">
              <a:schemeClr val="dk1"/>
            </a:fillRef>
            <a:effectRef idx="2">
              <a:schemeClr val="dk1"/>
            </a:effectRef>
            <a:fontRef idx="minor">
              <a:schemeClr val="tx1"/>
            </a:fontRef>
          </p:style>
        </p:cxnSp>
      </p:grpSp>
      <p:sp>
        <p:nvSpPr>
          <p:cNvPr id="17" name="Rechteck 16">
            <a:extLst>
              <a:ext uri="{FF2B5EF4-FFF2-40B4-BE49-F238E27FC236}">
                <a16:creationId xmlns:a16="http://schemas.microsoft.com/office/drawing/2014/main" id="{2D465288-50F7-FD48-B2A8-BC56DFA4E522}"/>
              </a:ext>
            </a:extLst>
          </p:cNvPr>
          <p:cNvSpPr/>
          <p:nvPr/>
        </p:nvSpPr>
        <p:spPr>
          <a:xfrm>
            <a:off x="332904" y="6351132"/>
            <a:ext cx="11524664" cy="215444"/>
          </a:xfrm>
          <a:prstGeom prst="rect">
            <a:avLst/>
          </a:prstGeom>
        </p:spPr>
        <p:txBody>
          <a:bodyPr wrap="square" rIns="0">
            <a:spAutoFit/>
          </a:bodyPr>
          <a:lstStyle/>
          <a:p>
            <a:pPr lvl="0" algn="r"/>
            <a:r>
              <a:rPr lang="en-US" sz="800" i="1" dirty="0">
                <a:solidFill>
                  <a:srgbClr val="000000"/>
                </a:solidFill>
                <a:latin typeface="Arial"/>
              </a:rPr>
              <a:t>RASA Docs on CDD (</a:t>
            </a:r>
            <a:r>
              <a:rPr lang="en-US" sz="800" i="1" dirty="0">
                <a:solidFill>
                  <a:srgbClr val="000000"/>
                </a:solidFill>
                <a:latin typeface="Arial"/>
                <a:hlinkClick r:id="rId2"/>
              </a:rPr>
              <a:t>https://rasa.com/docs/rasa/conversation-driven-development/</a:t>
            </a:r>
            <a:r>
              <a:rPr lang="en-US" sz="800" i="1" dirty="0">
                <a:solidFill>
                  <a:srgbClr val="000000"/>
                </a:solidFill>
                <a:latin typeface="Arial"/>
              </a:rPr>
              <a:t>)</a:t>
            </a:r>
          </a:p>
        </p:txBody>
      </p:sp>
    </p:spTree>
    <p:extLst>
      <p:ext uri="{BB962C8B-B14F-4D97-AF65-F5344CB8AC3E}">
        <p14:creationId xmlns:p14="http://schemas.microsoft.com/office/powerpoint/2010/main" val="1467171025"/>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2195526"/>
            <a:ext cx="12192000" cy="1161466"/>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lstStyle/>
          <a:p>
            <a:r>
              <a:rPr lang="en-US" dirty="0"/>
              <a:t>Introduction </a:t>
            </a:r>
          </a:p>
          <a:p>
            <a:pPr lvl="1"/>
            <a:r>
              <a:rPr lang="en-US" dirty="0"/>
              <a:t>Motivation</a:t>
            </a:r>
          </a:p>
          <a:p>
            <a:pPr lvl="1"/>
            <a:r>
              <a:rPr lang="en-US" dirty="0"/>
              <a:t>Research Goal &amp; Expected Results</a:t>
            </a:r>
            <a:br>
              <a:rPr lang="en-US" dirty="0"/>
            </a:br>
            <a:endParaRPr lang="en-US" dirty="0"/>
          </a:p>
          <a:p>
            <a:r>
              <a:rPr lang="en-US" dirty="0"/>
              <a:t>Research Approach</a:t>
            </a:r>
          </a:p>
          <a:p>
            <a:pPr lvl="1"/>
            <a:r>
              <a:rPr lang="en-US" dirty="0"/>
              <a:t>Research Questions</a:t>
            </a:r>
          </a:p>
          <a:p>
            <a:pPr lvl="1"/>
            <a:r>
              <a:rPr lang="en-US" dirty="0"/>
              <a:t>Methodology</a:t>
            </a:r>
          </a:p>
          <a:p>
            <a:pPr lvl="1"/>
            <a:endParaRPr lang="en-US" dirty="0"/>
          </a:p>
          <a:p>
            <a:r>
              <a:rPr lang="en-US" dirty="0"/>
              <a:t>First Insights and Initial Research Results</a:t>
            </a:r>
          </a:p>
          <a:p>
            <a:pPr lvl="1"/>
            <a:r>
              <a:rPr lang="en-US" dirty="0"/>
              <a:t>Literature Review</a:t>
            </a:r>
          </a:p>
          <a:p>
            <a:pPr lvl="1"/>
            <a:r>
              <a:rPr lang="en-US" dirty="0"/>
              <a:t>Log-Data Analysis</a:t>
            </a:r>
          </a:p>
          <a:p>
            <a:pPr lvl="1"/>
            <a:endParaRPr lang="en-US" dirty="0"/>
          </a:p>
          <a:p>
            <a:r>
              <a:rPr lang="en-US" dirty="0"/>
              <a:t>Next Steps</a:t>
            </a:r>
          </a:p>
          <a:p>
            <a:pPr lvl="1"/>
            <a:r>
              <a:rPr lang="en-US" dirty="0"/>
              <a:t>Interviews</a:t>
            </a:r>
          </a:p>
          <a:p>
            <a:pPr lvl="1"/>
            <a:r>
              <a:rPr lang="en-US" dirty="0"/>
              <a:t>Further Timeline</a:t>
            </a:r>
          </a:p>
          <a:p>
            <a:pPr marL="98425" lvl="1" indent="0">
              <a:buNone/>
            </a:pPr>
            <a:endParaRPr lang="en-US" dirty="0"/>
          </a:p>
          <a:p>
            <a:pPr marL="98425" lvl="1" indent="0">
              <a:buNone/>
            </a:pPr>
            <a:endParaRPr lang="en-US" dirty="0"/>
          </a:p>
        </p:txBody>
      </p:sp>
      <p:sp>
        <p:nvSpPr>
          <p:cNvPr id="2" name="Titel 1"/>
          <p:cNvSpPr>
            <a:spLocks noGrp="1"/>
          </p:cNvSpPr>
          <p:nvPr>
            <p:ph type="title"/>
          </p:nvPr>
        </p:nvSpPr>
        <p:spPr/>
        <p:txBody>
          <a:bodyPr/>
          <a:lstStyle/>
          <a:p>
            <a:r>
              <a:rPr lang="en-US" dirty="0"/>
              <a:t>Outline</a:t>
            </a:r>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r>
              <a:rPr lang="en-US" dirty="0"/>
              <a:t>230327 Nicolas Klein Improving Conversational Analytics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5</a:t>
            </a:fld>
            <a:endParaRPr lang="de-DE" dirty="0"/>
          </a:p>
        </p:txBody>
      </p:sp>
    </p:spTree>
    <p:extLst>
      <p:ext uri="{BB962C8B-B14F-4D97-AF65-F5344CB8AC3E}">
        <p14:creationId xmlns:p14="http://schemas.microsoft.com/office/powerpoint/2010/main" val="28576625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8F9C2EB-E63A-7CEA-22A5-8CD8D69AB9CD}"/>
              </a:ext>
            </a:extLst>
          </p:cNvPr>
          <p:cNvSpPr>
            <a:spLocks noGrp="1"/>
          </p:cNvSpPr>
          <p:nvPr>
            <p:ph type="title"/>
          </p:nvPr>
        </p:nvSpPr>
        <p:spPr/>
        <p:txBody>
          <a:bodyPr/>
          <a:lstStyle/>
          <a:p>
            <a:r>
              <a:rPr lang="en-US" dirty="0"/>
              <a:t>Research Questions</a:t>
            </a:r>
          </a:p>
        </p:txBody>
      </p:sp>
      <p:sp>
        <p:nvSpPr>
          <p:cNvPr id="4" name="Datumsplatzhalter 3">
            <a:extLst>
              <a:ext uri="{FF2B5EF4-FFF2-40B4-BE49-F238E27FC236}">
                <a16:creationId xmlns:a16="http://schemas.microsoft.com/office/drawing/2014/main" id="{1A8C0A1B-A038-8642-8877-977F9A608E5E}"/>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81E357F8-E95E-8167-9FF2-8AC2EA7EDAA5}"/>
              </a:ext>
            </a:extLst>
          </p:cNvPr>
          <p:cNvSpPr>
            <a:spLocks noGrp="1"/>
          </p:cNvSpPr>
          <p:nvPr>
            <p:ph type="ftr" sz="quarter" idx="11"/>
          </p:nvPr>
        </p:nvSpPr>
        <p:spPr/>
        <p:txBody>
          <a:bodyPr/>
          <a:lstStyle/>
          <a:p>
            <a:pPr>
              <a:defRPr/>
            </a:pPr>
            <a:r>
              <a:rPr lang="en-US"/>
              <a:t>230327 Nicolas Klein Improving Conversational Analytics</a:t>
            </a:r>
            <a:endParaRPr lang="de-DE" dirty="0"/>
          </a:p>
        </p:txBody>
      </p:sp>
      <p:sp>
        <p:nvSpPr>
          <p:cNvPr id="6" name="Foliennummernplatzhalter 5">
            <a:extLst>
              <a:ext uri="{FF2B5EF4-FFF2-40B4-BE49-F238E27FC236}">
                <a16:creationId xmlns:a16="http://schemas.microsoft.com/office/drawing/2014/main" id="{3D177409-D656-1FE6-56F2-95764A02026E}"/>
              </a:ext>
            </a:extLst>
          </p:cNvPr>
          <p:cNvSpPr>
            <a:spLocks noGrp="1"/>
          </p:cNvSpPr>
          <p:nvPr>
            <p:ph type="sldNum" sz="quarter" idx="12"/>
          </p:nvPr>
        </p:nvSpPr>
        <p:spPr/>
        <p:txBody>
          <a:bodyPr/>
          <a:lstStyle/>
          <a:p>
            <a:pPr>
              <a:defRPr/>
            </a:pPr>
            <a:fld id="{E201E5CB-5EE0-4EA4-87FF-7D8A79A61969}" type="slidenum">
              <a:rPr lang="de-DE" smtClean="0"/>
              <a:pPr>
                <a:defRPr/>
              </a:pPr>
              <a:t>6</a:t>
            </a:fld>
            <a:endParaRPr lang="de-DE" dirty="0"/>
          </a:p>
        </p:txBody>
      </p:sp>
      <p:sp>
        <p:nvSpPr>
          <p:cNvPr id="7" name="Rechteck 6">
            <a:extLst>
              <a:ext uri="{FF2B5EF4-FFF2-40B4-BE49-F238E27FC236}">
                <a16:creationId xmlns:a16="http://schemas.microsoft.com/office/drawing/2014/main" id="{8DBC1EFE-4473-FEE7-6DBE-790EA022508B}"/>
              </a:ext>
            </a:extLst>
          </p:cNvPr>
          <p:cNvSpPr/>
          <p:nvPr/>
        </p:nvSpPr>
        <p:spPr bwMode="auto">
          <a:xfrm>
            <a:off x="2639616" y="1656130"/>
            <a:ext cx="7848872" cy="7200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What are current insights from literature into “Conversational Analytics” and  “Conversation Driven Development” of digital assistants?</a:t>
            </a:r>
          </a:p>
        </p:txBody>
      </p:sp>
      <p:sp>
        <p:nvSpPr>
          <p:cNvPr id="8" name="Rechteck 7">
            <a:extLst>
              <a:ext uri="{FF2B5EF4-FFF2-40B4-BE49-F238E27FC236}">
                <a16:creationId xmlns:a16="http://schemas.microsoft.com/office/drawing/2014/main" id="{847A1F86-1F22-6DB6-F88D-11B4C2369505}"/>
              </a:ext>
            </a:extLst>
          </p:cNvPr>
          <p:cNvSpPr/>
          <p:nvPr/>
        </p:nvSpPr>
        <p:spPr bwMode="auto">
          <a:xfrm>
            <a:off x="1559496" y="1656130"/>
            <a:ext cx="1080120" cy="72008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RQ1</a:t>
            </a:r>
          </a:p>
        </p:txBody>
      </p:sp>
      <p:sp>
        <p:nvSpPr>
          <p:cNvPr id="9" name="Rechteck 8">
            <a:extLst>
              <a:ext uri="{FF2B5EF4-FFF2-40B4-BE49-F238E27FC236}">
                <a16:creationId xmlns:a16="http://schemas.microsoft.com/office/drawing/2014/main" id="{81BDD0E0-1D2F-7702-404A-2E1DB07C315B}"/>
              </a:ext>
            </a:extLst>
          </p:cNvPr>
          <p:cNvSpPr/>
          <p:nvPr/>
        </p:nvSpPr>
        <p:spPr bwMode="auto">
          <a:xfrm>
            <a:off x="2639616" y="2974612"/>
            <a:ext cx="7848872" cy="1030451"/>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How can acquired insights from log-data analysis and interviews with developers and users be helpful to uncover the current strengths and weaknesses of the digital assistant?</a:t>
            </a:r>
          </a:p>
        </p:txBody>
      </p:sp>
      <p:sp>
        <p:nvSpPr>
          <p:cNvPr id="10" name="Rechteck 9">
            <a:extLst>
              <a:ext uri="{FF2B5EF4-FFF2-40B4-BE49-F238E27FC236}">
                <a16:creationId xmlns:a16="http://schemas.microsoft.com/office/drawing/2014/main" id="{B412683B-0D7D-DF8D-50EF-C7DB504B1072}"/>
              </a:ext>
            </a:extLst>
          </p:cNvPr>
          <p:cNvSpPr/>
          <p:nvPr/>
        </p:nvSpPr>
        <p:spPr bwMode="auto">
          <a:xfrm>
            <a:off x="1559496" y="2974612"/>
            <a:ext cx="1080120" cy="1030451"/>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RQ2</a:t>
            </a:r>
          </a:p>
        </p:txBody>
      </p:sp>
      <p:sp>
        <p:nvSpPr>
          <p:cNvPr id="11" name="Rechteck 10">
            <a:extLst>
              <a:ext uri="{FF2B5EF4-FFF2-40B4-BE49-F238E27FC236}">
                <a16:creationId xmlns:a16="http://schemas.microsoft.com/office/drawing/2014/main" id="{020CD612-DE4B-A344-F1A8-A8028778B7DE}"/>
              </a:ext>
            </a:extLst>
          </p:cNvPr>
          <p:cNvSpPr/>
          <p:nvPr/>
        </p:nvSpPr>
        <p:spPr bwMode="auto">
          <a:xfrm>
            <a:off x="2639616" y="4606619"/>
            <a:ext cx="7848872" cy="7200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What are potential feasible improvements of the agent?</a:t>
            </a:r>
          </a:p>
        </p:txBody>
      </p:sp>
      <p:sp>
        <p:nvSpPr>
          <p:cNvPr id="12" name="Rechteck 11">
            <a:extLst>
              <a:ext uri="{FF2B5EF4-FFF2-40B4-BE49-F238E27FC236}">
                <a16:creationId xmlns:a16="http://schemas.microsoft.com/office/drawing/2014/main" id="{880A2FFC-9D68-03D3-BADB-DFA83F2C969E}"/>
              </a:ext>
            </a:extLst>
          </p:cNvPr>
          <p:cNvSpPr/>
          <p:nvPr/>
        </p:nvSpPr>
        <p:spPr bwMode="auto">
          <a:xfrm>
            <a:off x="1559496" y="4606619"/>
            <a:ext cx="1080120" cy="72008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RQ3</a:t>
            </a:r>
          </a:p>
        </p:txBody>
      </p:sp>
    </p:spTree>
    <p:extLst>
      <p:ext uri="{BB962C8B-B14F-4D97-AF65-F5344CB8AC3E}">
        <p14:creationId xmlns:p14="http://schemas.microsoft.com/office/powerpoint/2010/main" val="318246087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A07712F-B092-7261-C5C6-C8840FFF1469}"/>
              </a:ext>
            </a:extLst>
          </p:cNvPr>
          <p:cNvSpPr>
            <a:spLocks noGrp="1"/>
          </p:cNvSpPr>
          <p:nvPr>
            <p:ph type="title"/>
          </p:nvPr>
        </p:nvSpPr>
        <p:spPr/>
        <p:txBody>
          <a:bodyPr/>
          <a:lstStyle/>
          <a:p>
            <a:r>
              <a:rPr lang="en-US" dirty="0"/>
              <a:t>Methodology</a:t>
            </a:r>
          </a:p>
        </p:txBody>
      </p:sp>
      <p:sp>
        <p:nvSpPr>
          <p:cNvPr id="4" name="Datumsplatzhalter 3">
            <a:extLst>
              <a:ext uri="{FF2B5EF4-FFF2-40B4-BE49-F238E27FC236}">
                <a16:creationId xmlns:a16="http://schemas.microsoft.com/office/drawing/2014/main" id="{75DFC8C4-8597-79E1-1A71-A58D4851C156}"/>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1FCD8D73-F733-703D-C121-CC3D807C05D7}"/>
              </a:ext>
            </a:extLst>
          </p:cNvPr>
          <p:cNvSpPr>
            <a:spLocks noGrp="1"/>
          </p:cNvSpPr>
          <p:nvPr>
            <p:ph type="ftr" sz="quarter" idx="11"/>
          </p:nvPr>
        </p:nvSpPr>
        <p:spPr/>
        <p:txBody>
          <a:bodyPr/>
          <a:lstStyle/>
          <a:p>
            <a:pPr>
              <a:defRPr/>
            </a:pPr>
            <a:r>
              <a:rPr lang="en-US"/>
              <a:t>230327 Nicolas Klein Improving Conversational Analytics</a:t>
            </a:r>
            <a:endParaRPr lang="de-DE" dirty="0"/>
          </a:p>
        </p:txBody>
      </p:sp>
      <p:sp>
        <p:nvSpPr>
          <p:cNvPr id="6" name="Foliennummernplatzhalter 5">
            <a:extLst>
              <a:ext uri="{FF2B5EF4-FFF2-40B4-BE49-F238E27FC236}">
                <a16:creationId xmlns:a16="http://schemas.microsoft.com/office/drawing/2014/main" id="{A086D74A-D5A3-C703-616D-259982356209}"/>
              </a:ext>
            </a:extLst>
          </p:cNvPr>
          <p:cNvSpPr>
            <a:spLocks noGrp="1"/>
          </p:cNvSpPr>
          <p:nvPr>
            <p:ph type="sldNum" sz="quarter" idx="12"/>
          </p:nvPr>
        </p:nvSpPr>
        <p:spPr/>
        <p:txBody>
          <a:bodyPr/>
          <a:lstStyle/>
          <a:p>
            <a:pPr>
              <a:defRPr/>
            </a:pPr>
            <a:fld id="{E201E5CB-5EE0-4EA4-87FF-7D8A79A61969}" type="slidenum">
              <a:rPr lang="de-DE" smtClean="0"/>
              <a:pPr>
                <a:defRPr/>
              </a:pPr>
              <a:t>7</a:t>
            </a:fld>
            <a:endParaRPr lang="de-DE" dirty="0"/>
          </a:p>
        </p:txBody>
      </p:sp>
      <p:sp>
        <p:nvSpPr>
          <p:cNvPr id="7" name="Rechteck 6">
            <a:extLst>
              <a:ext uri="{FF2B5EF4-FFF2-40B4-BE49-F238E27FC236}">
                <a16:creationId xmlns:a16="http://schemas.microsoft.com/office/drawing/2014/main" id="{06E53D2B-A389-ECDF-5A19-736A236043CB}"/>
              </a:ext>
            </a:extLst>
          </p:cNvPr>
          <p:cNvSpPr/>
          <p:nvPr/>
        </p:nvSpPr>
        <p:spPr bwMode="auto">
          <a:xfrm>
            <a:off x="767408" y="1556792"/>
            <a:ext cx="2592288" cy="1728192"/>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b="1" dirty="0">
                <a:solidFill>
                  <a:schemeClr val="bg1"/>
                </a:solidFill>
                <a:cs typeface="Arial" pitchFamily="34" charset="0"/>
              </a:rPr>
              <a:t>Literature Review</a:t>
            </a:r>
          </a:p>
        </p:txBody>
      </p:sp>
      <p:sp>
        <p:nvSpPr>
          <p:cNvPr id="8" name="Rechteck 7">
            <a:extLst>
              <a:ext uri="{FF2B5EF4-FFF2-40B4-BE49-F238E27FC236}">
                <a16:creationId xmlns:a16="http://schemas.microsoft.com/office/drawing/2014/main" id="{3DE372AD-06F6-4E11-FE85-FD882E281F6E}"/>
              </a:ext>
            </a:extLst>
          </p:cNvPr>
          <p:cNvSpPr/>
          <p:nvPr/>
        </p:nvSpPr>
        <p:spPr bwMode="auto">
          <a:xfrm>
            <a:off x="4259334" y="1556792"/>
            <a:ext cx="2592288" cy="1728192"/>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b="1" dirty="0">
                <a:solidFill>
                  <a:schemeClr val="bg1"/>
                </a:solidFill>
                <a:cs typeface="Arial" pitchFamily="34" charset="0"/>
              </a:rPr>
              <a:t>Log-Data Analysis</a:t>
            </a:r>
          </a:p>
        </p:txBody>
      </p:sp>
      <p:sp>
        <p:nvSpPr>
          <p:cNvPr id="9" name="Rechteck 8">
            <a:extLst>
              <a:ext uri="{FF2B5EF4-FFF2-40B4-BE49-F238E27FC236}">
                <a16:creationId xmlns:a16="http://schemas.microsoft.com/office/drawing/2014/main" id="{6570E72D-8813-A794-2890-7A6EBA68CFE1}"/>
              </a:ext>
            </a:extLst>
          </p:cNvPr>
          <p:cNvSpPr/>
          <p:nvPr/>
        </p:nvSpPr>
        <p:spPr bwMode="auto">
          <a:xfrm>
            <a:off x="7751260" y="1556792"/>
            <a:ext cx="2592288" cy="1728192"/>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b="1" dirty="0">
                <a:solidFill>
                  <a:schemeClr val="bg1"/>
                </a:solidFill>
                <a:cs typeface="Arial" pitchFamily="34" charset="0"/>
              </a:rPr>
              <a:t>Semi-structured Interviews</a:t>
            </a:r>
          </a:p>
        </p:txBody>
      </p:sp>
      <p:cxnSp>
        <p:nvCxnSpPr>
          <p:cNvPr id="10" name="Gerade Verbindung mit Pfeil 9">
            <a:extLst>
              <a:ext uri="{FF2B5EF4-FFF2-40B4-BE49-F238E27FC236}">
                <a16:creationId xmlns:a16="http://schemas.microsoft.com/office/drawing/2014/main" id="{41B826E0-2BA3-ADB9-0EDB-50A7D4F81DF3}"/>
              </a:ext>
            </a:extLst>
          </p:cNvPr>
          <p:cNvCxnSpPr>
            <a:cxnSpLocks/>
            <a:stCxn id="7" idx="3"/>
            <a:endCxn id="8" idx="1"/>
          </p:cNvCxnSpPr>
          <p:nvPr/>
        </p:nvCxnSpPr>
        <p:spPr bwMode="auto">
          <a:xfrm>
            <a:off x="3359696" y="2420888"/>
            <a:ext cx="899638" cy="0"/>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12" name="Gerade Verbindung mit Pfeil 11">
            <a:extLst>
              <a:ext uri="{FF2B5EF4-FFF2-40B4-BE49-F238E27FC236}">
                <a16:creationId xmlns:a16="http://schemas.microsoft.com/office/drawing/2014/main" id="{42D12058-2D42-02D6-FFC5-842D59863ED1}"/>
              </a:ext>
            </a:extLst>
          </p:cNvPr>
          <p:cNvCxnSpPr>
            <a:cxnSpLocks/>
            <a:stCxn id="8" idx="3"/>
          </p:cNvCxnSpPr>
          <p:nvPr/>
        </p:nvCxnSpPr>
        <p:spPr bwMode="auto">
          <a:xfrm>
            <a:off x="6851622" y="2420888"/>
            <a:ext cx="894776" cy="0"/>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
        <p:nvSpPr>
          <p:cNvPr id="23" name="Rechteck 22">
            <a:extLst>
              <a:ext uri="{FF2B5EF4-FFF2-40B4-BE49-F238E27FC236}">
                <a16:creationId xmlns:a16="http://schemas.microsoft.com/office/drawing/2014/main" id="{B2858D7F-A9A2-1938-1775-B342997D8B2B}"/>
              </a:ext>
            </a:extLst>
          </p:cNvPr>
          <p:cNvSpPr/>
          <p:nvPr/>
        </p:nvSpPr>
        <p:spPr bwMode="auto">
          <a:xfrm>
            <a:off x="5447928" y="4755908"/>
            <a:ext cx="5400600" cy="761317"/>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b="1" dirty="0">
                <a:solidFill>
                  <a:schemeClr val="bg1"/>
                </a:solidFill>
                <a:cs typeface="Arial" pitchFamily="34" charset="0"/>
              </a:rPr>
              <a:t>Data Analysis Prototype Development</a:t>
            </a:r>
          </a:p>
        </p:txBody>
      </p:sp>
      <p:cxnSp>
        <p:nvCxnSpPr>
          <p:cNvPr id="19" name="Gerade Verbindung mit Pfeil 18">
            <a:extLst>
              <a:ext uri="{FF2B5EF4-FFF2-40B4-BE49-F238E27FC236}">
                <a16:creationId xmlns:a16="http://schemas.microsoft.com/office/drawing/2014/main" id="{085638B9-893C-1B81-2FC5-C342BEAEABE5}"/>
              </a:ext>
            </a:extLst>
          </p:cNvPr>
          <p:cNvCxnSpPr>
            <a:cxnSpLocks/>
            <a:stCxn id="9" idx="3"/>
            <a:endCxn id="23" idx="3"/>
          </p:cNvCxnSpPr>
          <p:nvPr/>
        </p:nvCxnSpPr>
        <p:spPr bwMode="auto">
          <a:xfrm>
            <a:off x="10343548" y="2420888"/>
            <a:ext cx="504980" cy="2715679"/>
          </a:xfrm>
          <a:prstGeom prst="curvedConnector3">
            <a:avLst>
              <a:gd name="adj1" fmla="val 292142"/>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26" name="Gerade Verbindung mit Pfeil 25">
            <a:extLst>
              <a:ext uri="{FF2B5EF4-FFF2-40B4-BE49-F238E27FC236}">
                <a16:creationId xmlns:a16="http://schemas.microsoft.com/office/drawing/2014/main" id="{B1355425-ECE0-0627-D659-23B2B510F591}"/>
              </a:ext>
            </a:extLst>
          </p:cNvPr>
          <p:cNvCxnSpPr>
            <a:cxnSpLocks/>
          </p:cNvCxnSpPr>
          <p:nvPr/>
        </p:nvCxnSpPr>
        <p:spPr bwMode="auto">
          <a:xfrm flipV="1">
            <a:off x="6454510" y="3284984"/>
            <a:ext cx="0" cy="1470925"/>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2" name="Gerade Verbindung mit Pfeil 1">
            <a:extLst>
              <a:ext uri="{FF2B5EF4-FFF2-40B4-BE49-F238E27FC236}">
                <a16:creationId xmlns:a16="http://schemas.microsoft.com/office/drawing/2014/main" id="{370C4596-0636-94FC-A0B5-A8420E82C241}"/>
              </a:ext>
            </a:extLst>
          </p:cNvPr>
          <p:cNvCxnSpPr>
            <a:cxnSpLocks/>
          </p:cNvCxnSpPr>
          <p:nvPr/>
        </p:nvCxnSpPr>
        <p:spPr bwMode="auto">
          <a:xfrm flipV="1">
            <a:off x="6672064" y="3284984"/>
            <a:ext cx="0" cy="1470925"/>
          </a:xfrm>
          <a:prstGeom prst="straightConnector1">
            <a:avLst/>
          </a:prstGeom>
          <a:ln>
            <a:headEnd type="arrow" w="med" len="med"/>
            <a:tailEnd type="none"/>
          </a:ln>
        </p:spPr>
        <p:style>
          <a:lnRef idx="3">
            <a:schemeClr val="dk1"/>
          </a:lnRef>
          <a:fillRef idx="0">
            <a:schemeClr val="dk1"/>
          </a:fillRef>
          <a:effectRef idx="2">
            <a:schemeClr val="dk1"/>
          </a:effectRef>
          <a:fontRef idx="minor">
            <a:schemeClr val="tx1"/>
          </a:fontRef>
        </p:style>
      </p:cxnSp>
      <p:sp>
        <p:nvSpPr>
          <p:cNvPr id="11" name="Legende: mit gebogener Linie 12">
            <a:extLst>
              <a:ext uri="{FF2B5EF4-FFF2-40B4-BE49-F238E27FC236}">
                <a16:creationId xmlns:a16="http://schemas.microsoft.com/office/drawing/2014/main" id="{8DD9C587-8898-6D4C-487D-B5C4082434BA}"/>
              </a:ext>
            </a:extLst>
          </p:cNvPr>
          <p:cNvSpPr/>
          <p:nvPr/>
        </p:nvSpPr>
        <p:spPr bwMode="auto">
          <a:xfrm>
            <a:off x="1487488" y="3522439"/>
            <a:ext cx="1440160" cy="236650"/>
          </a:xfrm>
          <a:prstGeom prst="borderCallout2">
            <a:avLst>
              <a:gd name="adj1" fmla="val 18750"/>
              <a:gd name="adj2" fmla="val -8333"/>
              <a:gd name="adj3" fmla="val 18750"/>
              <a:gd name="adj4" fmla="val -16667"/>
              <a:gd name="adj5" fmla="val -72166"/>
              <a:gd name="adj6" fmla="val -29369"/>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200" dirty="0">
                <a:solidFill>
                  <a:schemeClr val="tx1"/>
                </a:solidFill>
                <a:cs typeface="Arial" pitchFamily="34" charset="0"/>
              </a:rPr>
              <a:t>Finished</a:t>
            </a:r>
            <a:endParaRPr lang="de-AT" sz="1200" dirty="0">
              <a:solidFill>
                <a:schemeClr val="tx1"/>
              </a:solidFill>
              <a:cs typeface="Arial" pitchFamily="34" charset="0"/>
            </a:endParaRPr>
          </a:p>
        </p:txBody>
      </p:sp>
      <p:sp>
        <p:nvSpPr>
          <p:cNvPr id="13" name="Legende: mit gebogener Linie 12">
            <a:extLst>
              <a:ext uri="{FF2B5EF4-FFF2-40B4-BE49-F238E27FC236}">
                <a16:creationId xmlns:a16="http://schemas.microsoft.com/office/drawing/2014/main" id="{DC46E095-008B-D8CF-DEAE-69A779CFC071}"/>
              </a:ext>
            </a:extLst>
          </p:cNvPr>
          <p:cNvSpPr/>
          <p:nvPr/>
        </p:nvSpPr>
        <p:spPr bwMode="auto">
          <a:xfrm>
            <a:off x="4907406" y="3522439"/>
            <a:ext cx="1440160" cy="236650"/>
          </a:xfrm>
          <a:prstGeom prst="borderCallout2">
            <a:avLst>
              <a:gd name="adj1" fmla="val 18750"/>
              <a:gd name="adj2" fmla="val -8333"/>
              <a:gd name="adj3" fmla="val 18750"/>
              <a:gd name="adj4" fmla="val -16667"/>
              <a:gd name="adj5" fmla="val -72166"/>
              <a:gd name="adj6" fmla="val -29369"/>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200" dirty="0">
                <a:solidFill>
                  <a:schemeClr val="tx1"/>
                </a:solidFill>
                <a:cs typeface="Arial" pitchFamily="34" charset="0"/>
              </a:rPr>
              <a:t>In Progress</a:t>
            </a:r>
            <a:endParaRPr lang="de-AT" sz="1200" dirty="0">
              <a:solidFill>
                <a:schemeClr val="tx1"/>
              </a:solidFill>
              <a:cs typeface="Arial" pitchFamily="34" charset="0"/>
            </a:endParaRPr>
          </a:p>
        </p:txBody>
      </p:sp>
      <p:sp>
        <p:nvSpPr>
          <p:cNvPr id="14" name="Legende: mit gebogener Linie 12">
            <a:extLst>
              <a:ext uri="{FF2B5EF4-FFF2-40B4-BE49-F238E27FC236}">
                <a16:creationId xmlns:a16="http://schemas.microsoft.com/office/drawing/2014/main" id="{01ED134E-1530-A10D-5DB5-ADA5EEB82C13}"/>
              </a:ext>
            </a:extLst>
          </p:cNvPr>
          <p:cNvSpPr/>
          <p:nvPr/>
        </p:nvSpPr>
        <p:spPr bwMode="auto">
          <a:xfrm>
            <a:off x="8444237" y="3522439"/>
            <a:ext cx="1440160" cy="236650"/>
          </a:xfrm>
          <a:prstGeom prst="borderCallout2">
            <a:avLst>
              <a:gd name="adj1" fmla="val 18750"/>
              <a:gd name="adj2" fmla="val -8333"/>
              <a:gd name="adj3" fmla="val 18750"/>
              <a:gd name="adj4" fmla="val -16667"/>
              <a:gd name="adj5" fmla="val -72166"/>
              <a:gd name="adj6" fmla="val -29369"/>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200" dirty="0">
                <a:solidFill>
                  <a:schemeClr val="tx1"/>
                </a:solidFill>
                <a:cs typeface="Arial" pitchFamily="34" charset="0"/>
              </a:rPr>
              <a:t>Upcoming</a:t>
            </a:r>
          </a:p>
        </p:txBody>
      </p:sp>
      <p:sp>
        <p:nvSpPr>
          <p:cNvPr id="15" name="Legende: mit gebogener Linie 12">
            <a:extLst>
              <a:ext uri="{FF2B5EF4-FFF2-40B4-BE49-F238E27FC236}">
                <a16:creationId xmlns:a16="http://schemas.microsoft.com/office/drawing/2014/main" id="{B9C39118-D8C0-CDDB-9811-9CEE5AEE364E}"/>
              </a:ext>
            </a:extLst>
          </p:cNvPr>
          <p:cNvSpPr/>
          <p:nvPr/>
        </p:nvSpPr>
        <p:spPr bwMode="auto">
          <a:xfrm>
            <a:off x="7373204" y="5760348"/>
            <a:ext cx="2142066" cy="236650"/>
          </a:xfrm>
          <a:prstGeom prst="borderCallout2">
            <a:avLst>
              <a:gd name="adj1" fmla="val 18750"/>
              <a:gd name="adj2" fmla="val -8333"/>
              <a:gd name="adj3" fmla="val 18750"/>
              <a:gd name="adj4" fmla="val -16667"/>
              <a:gd name="adj5" fmla="val -72166"/>
              <a:gd name="adj6" fmla="val -29369"/>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200" dirty="0">
                <a:solidFill>
                  <a:schemeClr val="tx1"/>
                </a:solidFill>
                <a:cs typeface="Arial" pitchFamily="34" charset="0"/>
              </a:rPr>
              <a:t>Iterative Improvements</a:t>
            </a:r>
          </a:p>
        </p:txBody>
      </p:sp>
    </p:spTree>
    <p:extLst>
      <p:ext uri="{BB962C8B-B14F-4D97-AF65-F5344CB8AC3E}">
        <p14:creationId xmlns:p14="http://schemas.microsoft.com/office/powerpoint/2010/main" val="200848438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3447531"/>
            <a:ext cx="12192000" cy="1277613"/>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lstStyle/>
          <a:p>
            <a:r>
              <a:rPr lang="en-US" dirty="0"/>
              <a:t>Introduction </a:t>
            </a:r>
          </a:p>
          <a:p>
            <a:pPr lvl="1"/>
            <a:r>
              <a:rPr lang="en-US" dirty="0"/>
              <a:t>Motivation</a:t>
            </a:r>
          </a:p>
          <a:p>
            <a:pPr lvl="1"/>
            <a:r>
              <a:rPr lang="en-US" dirty="0"/>
              <a:t>Research Goal &amp; Expected Results</a:t>
            </a:r>
            <a:br>
              <a:rPr lang="en-US" dirty="0"/>
            </a:br>
            <a:endParaRPr lang="en-US" dirty="0"/>
          </a:p>
          <a:p>
            <a:r>
              <a:rPr lang="en-US" dirty="0"/>
              <a:t>Research Approach</a:t>
            </a:r>
          </a:p>
          <a:p>
            <a:pPr lvl="1"/>
            <a:r>
              <a:rPr lang="en-US" dirty="0"/>
              <a:t>Research Questions</a:t>
            </a:r>
          </a:p>
          <a:p>
            <a:pPr lvl="1"/>
            <a:r>
              <a:rPr lang="en-US" dirty="0"/>
              <a:t>Methodology</a:t>
            </a:r>
          </a:p>
          <a:p>
            <a:pPr lvl="1"/>
            <a:endParaRPr lang="en-US" dirty="0"/>
          </a:p>
          <a:p>
            <a:r>
              <a:rPr lang="en-US" dirty="0"/>
              <a:t>First Insights and Initial Research Results</a:t>
            </a:r>
          </a:p>
          <a:p>
            <a:pPr lvl="1"/>
            <a:r>
              <a:rPr lang="en-US" dirty="0"/>
              <a:t>Literature Review</a:t>
            </a:r>
          </a:p>
          <a:p>
            <a:pPr lvl="1"/>
            <a:r>
              <a:rPr lang="en-US" dirty="0"/>
              <a:t>Log-Data Analysis</a:t>
            </a:r>
          </a:p>
          <a:p>
            <a:pPr marL="98425" lvl="1" indent="0">
              <a:buNone/>
            </a:pPr>
            <a:endParaRPr lang="en-US" dirty="0"/>
          </a:p>
          <a:p>
            <a:r>
              <a:rPr lang="en-US" dirty="0"/>
              <a:t>Next Steps</a:t>
            </a:r>
          </a:p>
          <a:p>
            <a:pPr lvl="1"/>
            <a:r>
              <a:rPr lang="en-US" dirty="0"/>
              <a:t>Interviews</a:t>
            </a:r>
          </a:p>
          <a:p>
            <a:pPr lvl="1"/>
            <a:r>
              <a:rPr lang="en-US" dirty="0"/>
              <a:t>Further Timeline</a:t>
            </a:r>
          </a:p>
          <a:p>
            <a:pPr marL="98425" lvl="1" indent="0">
              <a:buNone/>
            </a:pPr>
            <a:endParaRPr lang="en-US" dirty="0"/>
          </a:p>
          <a:p>
            <a:pPr marL="98425" lvl="1" indent="0">
              <a:buNone/>
            </a:pPr>
            <a:endParaRPr lang="en-US" dirty="0"/>
          </a:p>
        </p:txBody>
      </p:sp>
      <p:sp>
        <p:nvSpPr>
          <p:cNvPr id="2" name="Titel 1"/>
          <p:cNvSpPr>
            <a:spLocks noGrp="1"/>
          </p:cNvSpPr>
          <p:nvPr>
            <p:ph type="title"/>
          </p:nvPr>
        </p:nvSpPr>
        <p:spPr/>
        <p:txBody>
          <a:bodyPr/>
          <a:lstStyle/>
          <a:p>
            <a:r>
              <a:rPr lang="en-US" dirty="0"/>
              <a:t>Outline</a:t>
            </a:r>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r>
              <a:rPr lang="en-US" dirty="0"/>
              <a:t>230327 Nicolas Klein Improving Conversational Analytics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8</a:t>
            </a:fld>
            <a:endParaRPr lang="de-DE" dirty="0"/>
          </a:p>
        </p:txBody>
      </p:sp>
    </p:spTree>
    <p:extLst>
      <p:ext uri="{BB962C8B-B14F-4D97-AF65-F5344CB8AC3E}">
        <p14:creationId xmlns:p14="http://schemas.microsoft.com/office/powerpoint/2010/main" val="243646065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55C33930-11DC-1A28-3767-EF5738F3B54A}"/>
              </a:ext>
            </a:extLst>
          </p:cNvPr>
          <p:cNvSpPr>
            <a:spLocks noGrp="1"/>
          </p:cNvSpPr>
          <p:nvPr>
            <p:ph idx="1"/>
          </p:nvPr>
        </p:nvSpPr>
        <p:spPr>
          <a:xfrm>
            <a:off x="334435" y="1969829"/>
            <a:ext cx="11523135" cy="4411922"/>
          </a:xfrm>
        </p:spPr>
        <p:txBody>
          <a:bodyPr/>
          <a:lstStyle/>
          <a:p>
            <a:pPr marL="285750" indent="-285750">
              <a:buFont typeface="Arial" panose="020B0604020202020204" pitchFamily="34" charset="0"/>
              <a:buChar char="•"/>
            </a:pPr>
            <a:r>
              <a:rPr lang="en-US" dirty="0"/>
              <a:t>Used Libraries: IEEE Xplore, ACM Digital Library, Scopus</a:t>
            </a:r>
          </a:p>
          <a:p>
            <a:pPr marL="285750" indent="-285750">
              <a:buFont typeface="Arial" panose="020B0604020202020204" pitchFamily="34" charset="0"/>
              <a:buChar char="•"/>
            </a:pPr>
            <a:r>
              <a:rPr lang="en-US" dirty="0"/>
              <a:t>Timespan: 2018 – Q1 2023</a:t>
            </a:r>
          </a:p>
          <a:p>
            <a:pPr marL="285750" indent="-285750">
              <a:buFont typeface="Arial" panose="020B0604020202020204" pitchFamily="34" charset="0"/>
              <a:buChar char="•"/>
            </a:pPr>
            <a:r>
              <a:rPr lang="en-US" dirty="0"/>
              <a:t>Search in: Title, Abstract, Keywords</a:t>
            </a:r>
          </a:p>
          <a:p>
            <a:pPr marL="285750" indent="-285750">
              <a:buFont typeface="Arial" panose="020B0604020202020204" pitchFamily="34" charset="0"/>
              <a:buChar char="•"/>
            </a:pPr>
            <a:r>
              <a:rPr lang="en-US" dirty="0"/>
              <a:t>Full Search String:</a:t>
            </a:r>
          </a:p>
          <a:p>
            <a:pPr marL="642937" lvl="1" indent="-285750">
              <a:buFont typeface="Arial" panose="020B0604020202020204" pitchFamily="34" charset="0"/>
              <a:buChar char="•"/>
            </a:pPr>
            <a:r>
              <a:rPr lang="en-US" sz="1400" i="1" dirty="0"/>
              <a:t>("Conversation Analytics" OR "Conversation Data" OR "Conversational Data" OR "Conversational Analytics" OR "Dialog Analysis" OR "Conversational Analysis" OR "Conversation Analysis" OR "Conversation Driven Development" OR "Conversational Dataset" OR "Dialogue Analysis" OR "Conversation Exploration") AND ("Chatbot" OR "Conversational Agent" OR "Chat bot" OR "</a:t>
            </a:r>
            <a:r>
              <a:rPr lang="en-US" sz="1400" i="1" dirty="0" err="1"/>
              <a:t>Voicebot</a:t>
            </a:r>
            <a:r>
              <a:rPr lang="en-US" sz="1400" i="1" dirty="0"/>
              <a:t>" OR "Voice bot" OR "Conversational Interface" OR "Dialog System" OR "Digital Assistant" OR "Virtual Assistant" OR "Conversational Assistant" OR "Voice Assistant" OR "Conversational System")</a:t>
            </a:r>
          </a:p>
          <a:p>
            <a:pPr marL="642937" lvl="1" indent="-285750">
              <a:buFont typeface="Arial" panose="020B0604020202020204" pitchFamily="34" charset="0"/>
              <a:buChar char="•"/>
            </a:pPr>
            <a:endParaRPr lang="en-US" sz="1400" i="1" dirty="0"/>
          </a:p>
          <a:p>
            <a:pPr marL="285750" indent="-285750">
              <a:buFont typeface="Arial" panose="020B0604020202020204" pitchFamily="34" charset="0"/>
              <a:buChar char="•"/>
            </a:pPr>
            <a:r>
              <a:rPr lang="en-US" dirty="0"/>
              <a:t>Initial Selection Criteria: Combination of (conversational) data analysis with a type of digital assistant</a:t>
            </a:r>
          </a:p>
          <a:p>
            <a:pPr marL="285750" indent="-285750">
              <a:buFont typeface="Arial" panose="020B0604020202020204" pitchFamily="34" charset="0"/>
              <a:buChar char="•"/>
            </a:pPr>
            <a:r>
              <a:rPr lang="en-US" dirty="0"/>
              <a:t>Backward Search (Keywords &amp; Papers)</a:t>
            </a:r>
          </a:p>
          <a:p>
            <a:pPr marL="285750" indent="-285750">
              <a:buFont typeface="Arial" panose="020B0604020202020204" pitchFamily="34" charset="0"/>
              <a:buChar char="•"/>
            </a:pPr>
            <a:r>
              <a:rPr lang="en-US" dirty="0"/>
              <a:t>Skimming through papers to ensure relevancy</a:t>
            </a:r>
          </a:p>
        </p:txBody>
      </p:sp>
      <p:sp>
        <p:nvSpPr>
          <p:cNvPr id="3" name="Titel 2">
            <a:extLst>
              <a:ext uri="{FF2B5EF4-FFF2-40B4-BE49-F238E27FC236}">
                <a16:creationId xmlns:a16="http://schemas.microsoft.com/office/drawing/2014/main" id="{9FB3DC20-E091-7BB7-C35F-EFCFA8DB5E3A}"/>
              </a:ext>
            </a:extLst>
          </p:cNvPr>
          <p:cNvSpPr>
            <a:spLocks noGrp="1"/>
          </p:cNvSpPr>
          <p:nvPr>
            <p:ph type="title"/>
          </p:nvPr>
        </p:nvSpPr>
        <p:spPr/>
        <p:txBody>
          <a:bodyPr/>
          <a:lstStyle/>
          <a:p>
            <a:r>
              <a:rPr lang="en-US" dirty="0"/>
              <a:t>Literature Review</a:t>
            </a:r>
          </a:p>
        </p:txBody>
      </p:sp>
      <p:sp>
        <p:nvSpPr>
          <p:cNvPr id="4" name="Datumsplatzhalter 3">
            <a:extLst>
              <a:ext uri="{FF2B5EF4-FFF2-40B4-BE49-F238E27FC236}">
                <a16:creationId xmlns:a16="http://schemas.microsoft.com/office/drawing/2014/main" id="{A806DE8E-9BB3-41DA-1093-86913B8DBDEF}"/>
              </a:ext>
            </a:extLst>
          </p:cNvPr>
          <p:cNvSpPr>
            <a:spLocks noGrp="1"/>
          </p:cNvSpPr>
          <p:nvPr>
            <p:ph type="dt" sz="half" idx="10"/>
          </p:nvPr>
        </p:nvSpPr>
        <p:spPr/>
        <p:txBody>
          <a:bodyPr/>
          <a:lstStyle/>
          <a:p>
            <a:pPr>
              <a:defRPr/>
            </a:pPr>
            <a:r>
              <a:rPr lang="de-DE" dirty="0"/>
              <a:t>© </a:t>
            </a:r>
            <a:r>
              <a:rPr lang="de-DE" dirty="0" err="1"/>
              <a:t>sebis</a:t>
            </a:r>
            <a:endParaRPr lang="de-DE" dirty="0"/>
          </a:p>
        </p:txBody>
      </p:sp>
      <p:sp>
        <p:nvSpPr>
          <p:cNvPr id="5" name="Fußzeilenplatzhalter 4">
            <a:extLst>
              <a:ext uri="{FF2B5EF4-FFF2-40B4-BE49-F238E27FC236}">
                <a16:creationId xmlns:a16="http://schemas.microsoft.com/office/drawing/2014/main" id="{647444AF-FB0D-B16E-3AA1-E0987673CA9E}"/>
              </a:ext>
            </a:extLst>
          </p:cNvPr>
          <p:cNvSpPr>
            <a:spLocks noGrp="1"/>
          </p:cNvSpPr>
          <p:nvPr>
            <p:ph type="ftr" sz="quarter" idx="11"/>
          </p:nvPr>
        </p:nvSpPr>
        <p:spPr/>
        <p:txBody>
          <a:bodyPr/>
          <a:lstStyle/>
          <a:p>
            <a:pPr>
              <a:defRPr/>
            </a:pPr>
            <a:r>
              <a:rPr lang="en-US" dirty="0"/>
              <a:t>230327 Nicolas Klein Improving Conversational Analytics</a:t>
            </a:r>
            <a:endParaRPr lang="de-DE" dirty="0"/>
          </a:p>
        </p:txBody>
      </p:sp>
      <p:sp>
        <p:nvSpPr>
          <p:cNvPr id="6" name="Foliennummernplatzhalter 5">
            <a:extLst>
              <a:ext uri="{FF2B5EF4-FFF2-40B4-BE49-F238E27FC236}">
                <a16:creationId xmlns:a16="http://schemas.microsoft.com/office/drawing/2014/main" id="{4F8A1603-1F0B-4881-9C0E-5AB5C4F3B346}"/>
              </a:ext>
            </a:extLst>
          </p:cNvPr>
          <p:cNvSpPr>
            <a:spLocks noGrp="1"/>
          </p:cNvSpPr>
          <p:nvPr>
            <p:ph type="sldNum" sz="quarter" idx="12"/>
          </p:nvPr>
        </p:nvSpPr>
        <p:spPr/>
        <p:txBody>
          <a:bodyPr/>
          <a:lstStyle/>
          <a:p>
            <a:pPr>
              <a:defRPr/>
            </a:pPr>
            <a:fld id="{E201E5CB-5EE0-4EA4-87FF-7D8A79A61969}" type="slidenum">
              <a:rPr lang="de-DE" smtClean="0"/>
              <a:pPr>
                <a:defRPr/>
              </a:pPr>
              <a:t>9</a:t>
            </a:fld>
            <a:endParaRPr lang="de-DE" dirty="0"/>
          </a:p>
        </p:txBody>
      </p:sp>
      <p:sp>
        <p:nvSpPr>
          <p:cNvPr id="7" name="Rechteck 6">
            <a:extLst>
              <a:ext uri="{FF2B5EF4-FFF2-40B4-BE49-F238E27FC236}">
                <a16:creationId xmlns:a16="http://schemas.microsoft.com/office/drawing/2014/main" id="{2F0E5C97-A7C6-C7D7-16BF-14A28D51DED1}"/>
              </a:ext>
            </a:extLst>
          </p:cNvPr>
          <p:cNvSpPr/>
          <p:nvPr/>
        </p:nvSpPr>
        <p:spPr bwMode="auto">
          <a:xfrm>
            <a:off x="2423592" y="1007463"/>
            <a:ext cx="7848872" cy="7200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What are current insights from literature into “Conversational Analytics” and  “Conversation Driven Development” of digital assistants?</a:t>
            </a:r>
          </a:p>
        </p:txBody>
      </p:sp>
      <p:sp>
        <p:nvSpPr>
          <p:cNvPr id="8" name="Rechteck 7">
            <a:extLst>
              <a:ext uri="{FF2B5EF4-FFF2-40B4-BE49-F238E27FC236}">
                <a16:creationId xmlns:a16="http://schemas.microsoft.com/office/drawing/2014/main" id="{17CF7911-9374-C7D5-6973-F9A2686C223A}"/>
              </a:ext>
            </a:extLst>
          </p:cNvPr>
          <p:cNvSpPr/>
          <p:nvPr/>
        </p:nvSpPr>
        <p:spPr bwMode="auto">
          <a:xfrm>
            <a:off x="1343472" y="1007463"/>
            <a:ext cx="1080120" cy="72008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RQ1</a:t>
            </a:r>
          </a:p>
        </p:txBody>
      </p:sp>
      <p:sp>
        <p:nvSpPr>
          <p:cNvPr id="11" name="Rechteck 10">
            <a:extLst>
              <a:ext uri="{FF2B5EF4-FFF2-40B4-BE49-F238E27FC236}">
                <a16:creationId xmlns:a16="http://schemas.microsoft.com/office/drawing/2014/main" id="{AFAB1736-BB7A-21AA-E984-0434C0A433A6}"/>
              </a:ext>
            </a:extLst>
          </p:cNvPr>
          <p:cNvSpPr/>
          <p:nvPr/>
        </p:nvSpPr>
        <p:spPr bwMode="auto">
          <a:xfrm>
            <a:off x="3718206" y="5885372"/>
            <a:ext cx="4752528" cy="481978"/>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atin typeface="Arial" pitchFamily="34" charset="0"/>
                <a:sym typeface="Wingdings" pitchFamily="2" charset="2"/>
              </a:rPr>
              <a:t> Search r</a:t>
            </a:r>
            <a:r>
              <a:rPr lang="en-US" dirty="0">
                <a:latin typeface="Arial" pitchFamily="34" charset="0"/>
              </a:rPr>
              <a:t>esulted in </a:t>
            </a:r>
            <a:r>
              <a:rPr lang="en-US" b="1" dirty="0">
                <a:latin typeface="Arial" pitchFamily="34" charset="0"/>
              </a:rPr>
              <a:t>14 relevant papers</a:t>
            </a:r>
          </a:p>
        </p:txBody>
      </p:sp>
    </p:spTree>
    <p:extLst>
      <p:ext uri="{BB962C8B-B14F-4D97-AF65-F5344CB8AC3E}">
        <p14:creationId xmlns:p14="http://schemas.microsoft.com/office/powerpoint/2010/main" val="1569573973"/>
      </p:ext>
    </p:extLst>
  </p:cSld>
  <p:clrMapOvr>
    <a:masterClrMapping/>
  </p:clrMapOvr>
  <p:transition/>
</p:sld>
</file>

<file path=ppt/theme/theme1.xml><?xml version="1.0" encoding="utf-8"?>
<a:theme xmlns:a="http://schemas.openxmlformats.org/drawingml/2006/main" name="Slides sebis 2013 2">
  <a:themeElements>
    <a:clrScheme name="Benutzerdefiniert 2">
      <a:dk1>
        <a:srgbClr val="000000"/>
      </a:dk1>
      <a:lt1>
        <a:srgbClr val="FFFFFF"/>
      </a:lt1>
      <a:dk2>
        <a:srgbClr val="002143"/>
      </a:dk2>
      <a:lt2>
        <a:srgbClr val="EEECE1"/>
      </a:lt2>
      <a:accent1>
        <a:srgbClr val="91A02F"/>
      </a:accent1>
      <a:accent2>
        <a:srgbClr val="E37C4D"/>
      </a:accent2>
      <a:accent3>
        <a:srgbClr val="DAD7CB"/>
      </a:accent3>
      <a:accent4>
        <a:srgbClr val="003359"/>
      </a:accent4>
      <a:accent5>
        <a:srgbClr val="0073CF"/>
      </a:accent5>
      <a:accent6>
        <a:srgbClr val="98C6EA"/>
      </a:accent6>
      <a:hlink>
        <a:srgbClr val="64A0C8"/>
      </a:hlink>
      <a:folHlink>
        <a:srgbClr val="64A0C8"/>
      </a:folHlink>
    </a:clrScheme>
    <a:fontScheme name="Larissa Klassisch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solidFill>
              <a:schemeClr val="tx1"/>
            </a:solidFill>
            <a:cs typeface="Arial" pitchFamily="34" charset="0"/>
          </a:defRPr>
        </a:defPPr>
      </a:lstStyle>
      <a:style>
        <a:lnRef idx="1">
          <a:schemeClr val="accent3"/>
        </a:lnRef>
        <a:fillRef idx="2">
          <a:schemeClr val="accent3"/>
        </a:fillRef>
        <a:effectRef idx="1">
          <a:schemeClr val="accent3"/>
        </a:effectRef>
        <a:fontRef idx="minor">
          <a:schemeClr val="dk1"/>
        </a:fontRef>
      </a:style>
    </a:spDef>
    <a:lnDef>
      <a:spPr bwMode="auto">
        <a:ln>
          <a:headEnd type="none" w="med" len="med"/>
          <a:tailEnd type="arrow"/>
        </a:ln>
      </a:spPr>
      <a:bodyPr/>
      <a:lstStyle/>
      <a:style>
        <a:lnRef idx="3">
          <a:schemeClr val="dk1"/>
        </a:lnRef>
        <a:fillRef idx="0">
          <a:schemeClr val="dk1"/>
        </a:fillRef>
        <a:effectRef idx="2">
          <a:schemeClr val="dk1"/>
        </a:effectRef>
        <a:fontRef idx="minor">
          <a:schemeClr val="tx1"/>
        </a:fontRef>
      </a:style>
    </a:lnDef>
    <a:txDef>
      <a:spPr>
        <a:noFill/>
        <a:ln>
          <a:noFill/>
        </a:ln>
      </a:spPr>
      <a:bodyPr wrap="none" rtlCol="0">
        <a:spAutoFit/>
      </a:bodyPr>
      <a:lstStyle>
        <a:defPPr>
          <a:defRPr dirty="0" smtClean="0">
            <a:latin typeface="Arial" pitchFamily="34" charset="0"/>
          </a:defRPr>
        </a:defPPr>
      </a:lstStyle>
      <a:style>
        <a:lnRef idx="2">
          <a:schemeClr val="accent3"/>
        </a:lnRef>
        <a:fillRef idx="1">
          <a:schemeClr val="lt1"/>
        </a:fillRef>
        <a:effectRef idx="0">
          <a:schemeClr val="accent3"/>
        </a:effectRef>
        <a:fontRef idx="minor">
          <a:schemeClr val="dk1"/>
        </a:fontRef>
      </a: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6FEE22EF-CE78-4652-AF62-532A236F1ECD}" vid="{E8268B09-2135-444D-9711-C6D24C3A78C2}"/>
    </a:ext>
  </a:ext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Slides sebis 2013 2</Template>
  <TotalTime>0</TotalTime>
  <Words>1286</Words>
  <Application>Microsoft Macintosh PowerPoint</Application>
  <PresentationFormat>Breitbild</PresentationFormat>
  <Paragraphs>265</Paragraphs>
  <Slides>18</Slides>
  <Notes>6</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18</vt:i4>
      </vt:variant>
    </vt:vector>
  </HeadingPairs>
  <TitlesOfParts>
    <vt:vector size="24" baseType="lpstr">
      <vt:lpstr>Arial Unicode MS</vt:lpstr>
      <vt:lpstr>Arial</vt:lpstr>
      <vt:lpstr>Helvetica Neue</vt:lpstr>
      <vt:lpstr>TUM Neue Helvetica 75 Bold</vt:lpstr>
      <vt:lpstr>Wingdings</vt:lpstr>
      <vt:lpstr>Slides sebis 2013 2</vt:lpstr>
      <vt:lpstr>Improving Conversational Analytics of a Voice-Based Digital Assistant for Geriatric Care</vt:lpstr>
      <vt:lpstr>Outline</vt:lpstr>
      <vt:lpstr>Motivation</vt:lpstr>
      <vt:lpstr>Research Goal &amp; Expected Results</vt:lpstr>
      <vt:lpstr>Outline</vt:lpstr>
      <vt:lpstr>Research Questions</vt:lpstr>
      <vt:lpstr>Methodology</vt:lpstr>
      <vt:lpstr>Outline</vt:lpstr>
      <vt:lpstr>Literature Review</vt:lpstr>
      <vt:lpstr>Literature Review</vt:lpstr>
      <vt:lpstr>Log-Data Analysis</vt:lpstr>
      <vt:lpstr>Log-Data Analysis</vt:lpstr>
      <vt:lpstr>Log-Data Analysis</vt:lpstr>
      <vt:lpstr>Log-Data Analysis</vt:lpstr>
      <vt:lpstr>Outline</vt:lpstr>
      <vt:lpstr>Interviews</vt:lpstr>
      <vt:lpstr>Timeline</vt:lpstr>
      <vt:lpstr>PowerPoint-Präsentation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Nicolas Klein</dc:creator>
  <dc:description>Copyright sebis</dc:description>
  <cp:lastModifiedBy>Nicolas Klein</cp:lastModifiedBy>
  <cp:revision>59</cp:revision>
  <dcterms:created xsi:type="dcterms:W3CDTF">2023-03-21T08:41:11Z</dcterms:created>
  <dcterms:modified xsi:type="dcterms:W3CDTF">2023-03-27T09:26:55Z</dcterms:modified>
</cp:coreProperties>
</file>